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1" r:id="rId4"/>
    <p:sldId id="263" r:id="rId5"/>
    <p:sldId id="256" r:id="rId6"/>
    <p:sldId id="257" r:id="rId7"/>
    <p:sldId id="258" r:id="rId8"/>
    <p:sldId id="259"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228669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132928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160678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390877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515924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198961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225529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20814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380593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262044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0581CD5-D87B-438C-9784-3480E36A2342}" type="datetimeFigureOut">
              <a:rPr lang="es-CO" smtClean="0"/>
              <a:t>25/08/2013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65D1533-2228-45CA-B27C-D4DAE6E6D0C5}" type="slidenum">
              <a:rPr lang="es-CO" smtClean="0"/>
              <a:t>‹Nº›</a:t>
            </a:fld>
            <a:endParaRPr lang="es-CO"/>
          </a:p>
        </p:txBody>
      </p:sp>
    </p:spTree>
    <p:extLst>
      <p:ext uri="{BB962C8B-B14F-4D97-AF65-F5344CB8AC3E}">
        <p14:creationId xmlns:p14="http://schemas.microsoft.com/office/powerpoint/2010/main" val="1756867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81CD5-D87B-438C-9784-3480E36A2342}" type="datetimeFigureOut">
              <a:rPr lang="es-CO" smtClean="0"/>
              <a:t>25/08/2013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D1533-2228-45CA-B27C-D4DAE6E6D0C5}" type="slidenum">
              <a:rPr lang="es-CO" smtClean="0"/>
              <a:t>‹Nº›</a:t>
            </a:fld>
            <a:endParaRPr lang="es-CO"/>
          </a:p>
        </p:txBody>
      </p:sp>
    </p:spTree>
    <p:extLst>
      <p:ext uri="{BB962C8B-B14F-4D97-AF65-F5344CB8AC3E}">
        <p14:creationId xmlns:p14="http://schemas.microsoft.com/office/powerpoint/2010/main" val="1197400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Karl Marx (1818-1883) </a:t>
            </a:r>
            <a:endParaRPr lang="es-CO" dirty="0"/>
          </a:p>
        </p:txBody>
      </p:sp>
      <p:sp>
        <p:nvSpPr>
          <p:cNvPr id="3" name="2 Marcador de contenido"/>
          <p:cNvSpPr>
            <a:spLocks noGrp="1"/>
          </p:cNvSpPr>
          <p:nvPr>
            <p:ph idx="1"/>
          </p:nvPr>
        </p:nvSpPr>
        <p:spPr/>
        <p:txBody>
          <a:bodyPr/>
          <a:lstStyle/>
          <a:p>
            <a:r>
              <a:rPr lang="es-CO" dirty="0" smtClean="0"/>
              <a:t>filósofo alemán, creador junto con Friedrich Engels del socialismo científico (comunismo moderno) y uno de los pensadores más influyentes de la historia contemporánea.  </a:t>
            </a:r>
            <a:endParaRPr lang="es-CO" dirty="0"/>
          </a:p>
        </p:txBody>
      </p:sp>
    </p:spTree>
    <p:extLst>
      <p:ext uri="{BB962C8B-B14F-4D97-AF65-F5344CB8AC3E}">
        <p14:creationId xmlns:p14="http://schemas.microsoft.com/office/powerpoint/2010/main" val="325030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Nietzsche: “piensa a martillazos”</a:t>
            </a:r>
            <a:endParaRPr lang="es-CO" dirty="0"/>
          </a:p>
        </p:txBody>
      </p:sp>
      <p:sp>
        <p:nvSpPr>
          <p:cNvPr id="3" name="2 Marcador de contenido"/>
          <p:cNvSpPr>
            <a:spLocks noGrp="1"/>
          </p:cNvSpPr>
          <p:nvPr>
            <p:ph idx="1"/>
          </p:nvPr>
        </p:nvSpPr>
        <p:spPr/>
        <p:txBody>
          <a:bodyPr>
            <a:normAutofit fontScale="92500"/>
          </a:bodyPr>
          <a:lstStyle/>
          <a:p>
            <a:r>
              <a:rPr lang="es-CO" dirty="0"/>
              <a:t>Posmodernidad: fue basada en sus ideas</a:t>
            </a:r>
          </a:p>
          <a:p>
            <a:r>
              <a:rPr lang="es-CO" dirty="0"/>
              <a:t>El eterno </a:t>
            </a:r>
            <a:r>
              <a:rPr lang="es-CO" dirty="0" smtClean="0"/>
              <a:t>retorno: “Todo lo que me destruye me fortalece”</a:t>
            </a:r>
          </a:p>
          <a:p>
            <a:r>
              <a:rPr lang="es-CO" dirty="0"/>
              <a:t> Nietzsche, en su teoría del eterno retorno, nos enseña sólo una cosa: el hombre logrará transformarse en el </a:t>
            </a:r>
            <a:r>
              <a:rPr lang="es-CO" dirty="0" err="1"/>
              <a:t>Übermensch</a:t>
            </a:r>
            <a:r>
              <a:rPr lang="es-CO" dirty="0"/>
              <a:t> cuando logre vivir sin miedo.</a:t>
            </a:r>
            <a:r>
              <a:rPr lang="es-CO" dirty="0" smtClean="0"/>
              <a:t> </a:t>
            </a:r>
            <a:endParaRPr lang="es-CO" dirty="0"/>
          </a:p>
          <a:p>
            <a:r>
              <a:rPr lang="es-CO" b="1" dirty="0"/>
              <a:t>Nihilismo: </a:t>
            </a:r>
            <a:r>
              <a:rPr lang="es-CO" dirty="0"/>
              <a:t>Negación de todo principio religioso, político y social. Negación de toda creencia.</a:t>
            </a:r>
          </a:p>
          <a:p>
            <a:endParaRPr lang="es-CO" dirty="0"/>
          </a:p>
        </p:txBody>
      </p:sp>
    </p:spTree>
    <p:extLst>
      <p:ext uri="{BB962C8B-B14F-4D97-AF65-F5344CB8AC3E}">
        <p14:creationId xmlns:p14="http://schemas.microsoft.com/office/powerpoint/2010/main" val="1090902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moral </a:t>
            </a: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En su obra: La genealogía de la moral</a:t>
            </a:r>
          </a:p>
          <a:p>
            <a:r>
              <a:rPr lang="es-CO" i="1" dirty="0" smtClean="0"/>
              <a:t>Odiaba a los débiles</a:t>
            </a:r>
            <a:r>
              <a:rPr lang="es-CO" dirty="0" smtClean="0"/>
              <a:t>: pensaba que había que ayudarlos a morir (inicios de la eutanasia)</a:t>
            </a:r>
          </a:p>
          <a:p>
            <a:r>
              <a:rPr lang="es-CO" dirty="0" smtClean="0"/>
              <a:t>Apolíneo: racional: abominable para Nietzsche</a:t>
            </a:r>
          </a:p>
          <a:p>
            <a:r>
              <a:rPr lang="es-CO" dirty="0" smtClean="0"/>
              <a:t>Dionisiaco: ímpetu</a:t>
            </a:r>
            <a:r>
              <a:rPr lang="es-CO" dirty="0"/>
              <a:t>, fuerza vital y arrebato atribuidos a </a:t>
            </a:r>
            <a:r>
              <a:rPr lang="es-CO" dirty="0" smtClean="0"/>
              <a:t>Dioniso</a:t>
            </a:r>
            <a:r>
              <a:rPr lang="es-CO" dirty="0"/>
              <a:t>:</a:t>
            </a:r>
            <a:r>
              <a:rPr lang="es-CO" dirty="0" smtClean="0"/>
              <a:t> </a:t>
            </a:r>
            <a:r>
              <a:rPr lang="es-CO" dirty="0"/>
              <a:t>Impulsivo, instintivo, orgiástico, en contraposición a </a:t>
            </a:r>
            <a:r>
              <a:rPr lang="es-CO" i="1" dirty="0" smtClean="0"/>
              <a:t>apolíneo</a:t>
            </a:r>
            <a:endParaRPr lang="es-CO" dirty="0"/>
          </a:p>
          <a:p>
            <a:endParaRPr lang="es-CO" dirty="0" smtClean="0"/>
          </a:p>
          <a:p>
            <a:r>
              <a:rPr lang="es-CO" dirty="0" smtClean="0"/>
              <a:t>El mal: se lo atribuyo a Dios (creador del ángel caído)</a:t>
            </a:r>
          </a:p>
          <a:p>
            <a:r>
              <a:rPr lang="es-CO" dirty="0" smtClean="0"/>
              <a:t>Odiaba el cristianismo: compasión, la piedad, la blandura, el ascetismo (espiritualidad), valores sacerdotales.</a:t>
            </a:r>
          </a:p>
          <a:p>
            <a:endParaRPr lang="es-CO" dirty="0"/>
          </a:p>
        </p:txBody>
      </p:sp>
    </p:spTree>
    <p:extLst>
      <p:ext uri="{BB962C8B-B14F-4D97-AF65-F5344CB8AC3E}">
        <p14:creationId xmlns:p14="http://schemas.microsoft.com/office/powerpoint/2010/main" val="3233181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Buscaba: “valores duros” poseídos por: guerreros y aristócratas </a:t>
            </a:r>
            <a:br>
              <a:rPr lang="es-CO" dirty="0" smtClean="0"/>
            </a:br>
            <a:endParaRPr lang="es-CO" dirty="0"/>
          </a:p>
        </p:txBody>
      </p:sp>
      <p:sp>
        <p:nvSpPr>
          <p:cNvPr id="3" name="2 Marcador de contenido"/>
          <p:cNvSpPr>
            <a:spLocks noGrp="1"/>
          </p:cNvSpPr>
          <p:nvPr>
            <p:ph idx="1"/>
          </p:nvPr>
        </p:nvSpPr>
        <p:spPr/>
        <p:txBody>
          <a:bodyPr/>
          <a:lstStyle/>
          <a:p>
            <a:r>
              <a:rPr lang="es-CO" dirty="0" smtClean="0"/>
              <a:t>Los guerreros</a:t>
            </a:r>
          </a:p>
          <a:p>
            <a:r>
              <a:rPr lang="es-CO" dirty="0" smtClean="0"/>
              <a:t>Los aristócratas (clase espiritual o filosófica no política)</a:t>
            </a:r>
          </a:p>
          <a:p>
            <a:r>
              <a:rPr lang="es-CO" dirty="0" smtClean="0"/>
              <a:t>La aristocracia griega “creaba las verdades”, el filósofo se siente heredero de esta.</a:t>
            </a:r>
          </a:p>
          <a:p>
            <a:r>
              <a:rPr lang="es-CO" dirty="0" smtClean="0"/>
              <a:t>No buscaba los valores en el mundo inteligible (Platón) sino en el sensible: en el mundo de rapiña, sangriento…</a:t>
            </a:r>
            <a:endParaRPr lang="es-CO" dirty="0"/>
          </a:p>
        </p:txBody>
      </p:sp>
    </p:spTree>
    <p:extLst>
      <p:ext uri="{BB962C8B-B14F-4D97-AF65-F5344CB8AC3E}">
        <p14:creationId xmlns:p14="http://schemas.microsoft.com/office/powerpoint/2010/main" val="1197618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¿Quién ha creado lo bueno?</a:t>
            </a:r>
            <a:endParaRPr lang="es-CO" dirty="0"/>
          </a:p>
        </p:txBody>
      </p:sp>
      <p:sp>
        <p:nvSpPr>
          <p:cNvPr id="3" name="2 Marcador de contenido"/>
          <p:cNvSpPr>
            <a:spLocks noGrp="1"/>
          </p:cNvSpPr>
          <p:nvPr>
            <p:ph idx="1"/>
          </p:nvPr>
        </p:nvSpPr>
        <p:spPr>
          <a:xfrm>
            <a:off x="457200" y="1340768"/>
            <a:ext cx="8229600" cy="4785395"/>
          </a:xfrm>
        </p:spPr>
        <p:txBody>
          <a:bodyPr>
            <a:normAutofit fontScale="92500" lnSpcReduction="20000"/>
          </a:bodyPr>
          <a:lstStyle/>
          <a:p>
            <a:r>
              <a:rPr lang="es-CO" dirty="0" smtClean="0"/>
              <a:t>Pathos de la indignación (Marx pedía que nos indignáramos ante la injusticia) </a:t>
            </a:r>
          </a:p>
          <a:p>
            <a:r>
              <a:rPr lang="es-CO" dirty="0" smtClean="0"/>
              <a:t>Pathos de la distancia (Nietzsche pedía indignación de lo bajo, de lo plebeyo) la distancia entre la aristocracia y lo plebeyo o vulgar</a:t>
            </a:r>
          </a:p>
          <a:p>
            <a:r>
              <a:rPr lang="es-CO" dirty="0" smtClean="0"/>
              <a:t>Plebeyo: clases pobres, iletradas y despreciadas por Nietzsche, también a los “intelectuales vulgares”: lectores de </a:t>
            </a:r>
            <a:r>
              <a:rPr lang="es-CO" dirty="0" err="1" smtClean="0"/>
              <a:t>periodicos</a:t>
            </a:r>
            <a:endParaRPr lang="es-CO" dirty="0" smtClean="0"/>
          </a:p>
          <a:p>
            <a:r>
              <a:rPr lang="es-CO" dirty="0" smtClean="0"/>
              <a:t>Aristocracia (de Nietzsche) crea las verdades con el mero hecho de enunciarlas.</a:t>
            </a:r>
          </a:p>
          <a:p>
            <a:r>
              <a:rPr lang="es-CO" dirty="0" smtClean="0">
                <a:solidFill>
                  <a:srgbClr val="FF0000"/>
                </a:solidFill>
              </a:rPr>
              <a:t>Lo bueno</a:t>
            </a:r>
            <a:r>
              <a:rPr lang="es-CO" dirty="0" smtClean="0"/>
              <a:t>: surge de la aristocracia y la nobleza</a:t>
            </a:r>
            <a:endParaRPr lang="es-CO" dirty="0"/>
          </a:p>
        </p:txBody>
      </p:sp>
    </p:spTree>
    <p:extLst>
      <p:ext uri="{BB962C8B-B14F-4D97-AF65-F5344CB8AC3E}">
        <p14:creationId xmlns:p14="http://schemas.microsoft.com/office/powerpoint/2010/main" val="642217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“Lo malo”:</a:t>
            </a:r>
            <a:endParaRPr lang="es-CO" dirty="0"/>
          </a:p>
        </p:txBody>
      </p:sp>
      <p:sp>
        <p:nvSpPr>
          <p:cNvPr id="3" name="2 Marcador de contenido"/>
          <p:cNvSpPr>
            <a:spLocks noGrp="1"/>
          </p:cNvSpPr>
          <p:nvPr>
            <p:ph idx="1"/>
          </p:nvPr>
        </p:nvSpPr>
        <p:spPr/>
        <p:txBody>
          <a:bodyPr/>
          <a:lstStyle/>
          <a:p>
            <a:r>
              <a:rPr lang="es-CO" dirty="0" smtClean="0"/>
              <a:t>Producto de: la burguesía y los plebeyos</a:t>
            </a:r>
          </a:p>
          <a:p>
            <a:r>
              <a:rPr lang="es-CO" dirty="0" smtClean="0"/>
              <a:t>Es todo aquello que señale a los inferiores, los que son por si mismos malos</a:t>
            </a:r>
          </a:p>
          <a:p>
            <a:r>
              <a:rPr lang="es-CO" dirty="0" smtClean="0"/>
              <a:t>La ARISTOCRACIA va a ser siempre guerrera, aves de rapiña, la BESTIA RUBIA</a:t>
            </a:r>
          </a:p>
          <a:p>
            <a:r>
              <a:rPr lang="es-CO" dirty="0" smtClean="0"/>
              <a:t> </a:t>
            </a:r>
            <a:endParaRPr lang="es-CO" dirty="0"/>
          </a:p>
        </p:txBody>
      </p:sp>
    </p:spTree>
    <p:extLst>
      <p:ext uri="{BB962C8B-B14F-4D97-AF65-F5344CB8AC3E}">
        <p14:creationId xmlns:p14="http://schemas.microsoft.com/office/powerpoint/2010/main" val="3041251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NIETZSCHE y la unificación de Alemania </a:t>
            </a:r>
            <a:endParaRPr lang="es-CO" dirty="0"/>
          </a:p>
        </p:txBody>
      </p:sp>
      <p:sp>
        <p:nvSpPr>
          <p:cNvPr id="3" name="2 Marcador de contenido"/>
          <p:cNvSpPr>
            <a:spLocks noGrp="1"/>
          </p:cNvSpPr>
          <p:nvPr>
            <p:ph idx="1"/>
          </p:nvPr>
        </p:nvSpPr>
        <p:spPr/>
        <p:txBody>
          <a:bodyPr/>
          <a:lstStyle/>
          <a:p>
            <a:r>
              <a:rPr lang="es-CO" dirty="0" smtClean="0"/>
              <a:t>“La voluntad de poder”: direccionó la reunificación de Alemania</a:t>
            </a:r>
          </a:p>
          <a:p>
            <a:r>
              <a:rPr lang="es-CO" dirty="0" smtClean="0"/>
              <a:t>Nietzsche odiaba el socialismo: rebelión de los esclavos (oposición con Marx)</a:t>
            </a:r>
            <a:endParaRPr lang="es-CO" dirty="0"/>
          </a:p>
        </p:txBody>
      </p:sp>
    </p:spTree>
    <p:extLst>
      <p:ext uri="{BB962C8B-B14F-4D97-AF65-F5344CB8AC3E}">
        <p14:creationId xmlns:p14="http://schemas.microsoft.com/office/powerpoint/2010/main" val="222270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Nietzsche como nihilista</a:t>
            </a:r>
            <a:endParaRPr lang="es-CO" dirty="0"/>
          </a:p>
        </p:txBody>
      </p:sp>
      <p:sp>
        <p:nvSpPr>
          <p:cNvPr id="3" name="2 Marcador de contenido"/>
          <p:cNvSpPr>
            <a:spLocks noGrp="1"/>
          </p:cNvSpPr>
          <p:nvPr>
            <p:ph idx="1"/>
          </p:nvPr>
        </p:nvSpPr>
        <p:spPr/>
        <p:txBody>
          <a:bodyPr>
            <a:normAutofit fontScale="92500"/>
          </a:bodyPr>
          <a:lstStyle/>
          <a:p>
            <a:pPr marL="0" indent="0">
              <a:buNone/>
            </a:pPr>
            <a:r>
              <a:rPr lang="es-CO" dirty="0" smtClean="0"/>
              <a:t>NIHILISMO Pasivo = no cree en nada = superhombre</a:t>
            </a:r>
          </a:p>
          <a:p>
            <a:r>
              <a:rPr lang="es-CO" dirty="0" smtClean="0"/>
              <a:t>Negación radical de todos los valores</a:t>
            </a:r>
          </a:p>
          <a:p>
            <a:r>
              <a:rPr lang="es-CO" dirty="0" smtClean="0"/>
              <a:t>Actitud de resentimiento a la vida</a:t>
            </a:r>
          </a:p>
          <a:p>
            <a:r>
              <a:rPr lang="es-CO" dirty="0" smtClean="0"/>
              <a:t>Considera la existencia como algo absurdo, sin sentido, luego de tener la idea: “dios ha muerto”</a:t>
            </a:r>
          </a:p>
          <a:p>
            <a:pPr marL="0" indent="0">
              <a:buNone/>
            </a:pPr>
            <a:r>
              <a:rPr lang="es-CO" dirty="0" smtClean="0"/>
              <a:t>Nuevos dioses:</a:t>
            </a:r>
          </a:p>
          <a:p>
            <a:pPr>
              <a:buFontTx/>
              <a:buChar char="-"/>
            </a:pPr>
            <a:r>
              <a:rPr lang="es-CO" dirty="0" smtClean="0"/>
              <a:t>Racionalidad científica</a:t>
            </a:r>
          </a:p>
          <a:p>
            <a:pPr>
              <a:buFontTx/>
              <a:buChar char="-"/>
            </a:pPr>
            <a:r>
              <a:rPr lang="es-CO" dirty="0" smtClean="0"/>
              <a:t>T</a:t>
            </a:r>
            <a:r>
              <a:rPr lang="es-CO" smtClean="0"/>
              <a:t>ecnología</a:t>
            </a:r>
            <a:endParaRPr lang="es-CO" dirty="0"/>
          </a:p>
        </p:txBody>
      </p:sp>
    </p:spTree>
    <p:extLst>
      <p:ext uri="{BB962C8B-B14F-4D97-AF65-F5344CB8AC3E}">
        <p14:creationId xmlns:p14="http://schemas.microsoft.com/office/powerpoint/2010/main" val="72408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Materialismo dialéctico</a:t>
            </a:r>
            <a:endParaRPr lang="es-CO" dirty="0"/>
          </a:p>
        </p:txBody>
      </p:sp>
      <p:sp>
        <p:nvSpPr>
          <p:cNvPr id="3" name="2 Marcador de contenido"/>
          <p:cNvSpPr>
            <a:spLocks noGrp="1"/>
          </p:cNvSpPr>
          <p:nvPr>
            <p:ph idx="1"/>
          </p:nvPr>
        </p:nvSpPr>
        <p:spPr/>
        <p:txBody>
          <a:bodyPr/>
          <a:lstStyle/>
          <a:p>
            <a:r>
              <a:rPr lang="es-CO" dirty="0"/>
              <a:t>E</a:t>
            </a:r>
            <a:r>
              <a:rPr lang="es-CO" dirty="0" smtClean="0"/>
              <a:t>nfrentamiento entre dos clases sociales antagónicas (</a:t>
            </a:r>
            <a:r>
              <a:rPr lang="es-CO" i="1" dirty="0" smtClean="0"/>
              <a:t>capitalista y la trabajadora</a:t>
            </a:r>
            <a:r>
              <a:rPr lang="es-CO" dirty="0" smtClean="0"/>
              <a:t>), mantenido de forma dialéctica, en donde el auge de una de ellas, provocaría paradójicamente su desaparición.</a:t>
            </a:r>
            <a:endParaRPr lang="es-CO" dirty="0"/>
          </a:p>
        </p:txBody>
      </p:sp>
    </p:spTree>
    <p:extLst>
      <p:ext uri="{BB962C8B-B14F-4D97-AF65-F5344CB8AC3E}">
        <p14:creationId xmlns:p14="http://schemas.microsoft.com/office/powerpoint/2010/main" val="251317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alienación </a:t>
            </a:r>
            <a:endParaRPr lang="es-CO" dirty="0"/>
          </a:p>
        </p:txBody>
      </p:sp>
      <p:sp>
        <p:nvSpPr>
          <p:cNvPr id="3" name="2 Marcador de contenido"/>
          <p:cNvSpPr>
            <a:spLocks noGrp="1"/>
          </p:cNvSpPr>
          <p:nvPr>
            <p:ph idx="1"/>
          </p:nvPr>
        </p:nvSpPr>
        <p:spPr/>
        <p:txBody>
          <a:bodyPr>
            <a:normAutofit lnSpcReduction="10000"/>
          </a:bodyPr>
          <a:lstStyle/>
          <a:p>
            <a:r>
              <a:rPr lang="es-CO" dirty="0" smtClean="0"/>
              <a:t>la alienación no está en la persona sino en una sociedad vacía y despersonalizada</a:t>
            </a:r>
          </a:p>
          <a:p>
            <a:r>
              <a:rPr lang="es-CO" dirty="0" smtClean="0"/>
              <a:t>Karl Marx, en su interpretación económica de la alienación, sostenía que las personas estaban alienadas de su propio trabajo, ya que al no poseer los medios de producción, otra persona (el propietario o capitalista) se apropiaba de su trabajo que pasaba a ser obligatorio y no creativo</a:t>
            </a:r>
            <a:r>
              <a:rPr lang="es-CO" b="1" dirty="0" smtClean="0"/>
              <a:t>.</a:t>
            </a:r>
            <a:endParaRPr lang="es-CO" dirty="0" smtClean="0"/>
          </a:p>
          <a:p>
            <a:endParaRPr lang="es-CO" dirty="0"/>
          </a:p>
        </p:txBody>
      </p:sp>
    </p:spTree>
    <p:extLst>
      <p:ext uri="{BB962C8B-B14F-4D97-AF65-F5344CB8AC3E}">
        <p14:creationId xmlns:p14="http://schemas.microsoft.com/office/powerpoint/2010/main" val="163897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liberación</a:t>
            </a:r>
            <a:endParaRPr lang="es-CO" dirty="0"/>
          </a:p>
        </p:txBody>
      </p:sp>
      <p:sp>
        <p:nvSpPr>
          <p:cNvPr id="3" name="2 Marcador de contenido"/>
          <p:cNvSpPr>
            <a:spLocks noGrp="1"/>
          </p:cNvSpPr>
          <p:nvPr>
            <p:ph idx="1"/>
          </p:nvPr>
        </p:nvSpPr>
        <p:spPr/>
        <p:txBody>
          <a:bodyPr/>
          <a:lstStyle/>
          <a:p>
            <a:pPr marL="0" indent="0">
              <a:buNone/>
            </a:pPr>
            <a:r>
              <a:rPr lang="es-CO" dirty="0" smtClean="0"/>
              <a:t>El hombre ha estado atado o esclavizado en el devenir de su historia, es necesario que este rompa con sus ataduras, con sus principales esclavizadores </a:t>
            </a:r>
          </a:p>
          <a:p>
            <a:r>
              <a:rPr lang="es-CO" dirty="0" smtClean="0"/>
              <a:t>La religión </a:t>
            </a:r>
          </a:p>
          <a:p>
            <a:r>
              <a:rPr lang="es-CO" dirty="0" smtClean="0"/>
              <a:t>El consumo</a:t>
            </a:r>
            <a:endParaRPr lang="es-CO" dirty="0"/>
          </a:p>
        </p:txBody>
      </p:sp>
    </p:spTree>
    <p:extLst>
      <p:ext uri="{BB962C8B-B14F-4D97-AF65-F5344CB8AC3E}">
        <p14:creationId xmlns:p14="http://schemas.microsoft.com/office/powerpoint/2010/main" val="375262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dirty="0" smtClean="0"/>
              <a:t>positivismo</a:t>
            </a:r>
            <a:endParaRPr lang="es-CO" dirty="0"/>
          </a:p>
        </p:txBody>
      </p:sp>
      <p:sp>
        <p:nvSpPr>
          <p:cNvPr id="5" name="4 Marcador de contenido"/>
          <p:cNvSpPr>
            <a:spLocks noGrp="1"/>
          </p:cNvSpPr>
          <p:nvPr>
            <p:ph idx="1"/>
          </p:nvPr>
        </p:nvSpPr>
        <p:spPr/>
        <p:txBody>
          <a:bodyPr/>
          <a:lstStyle/>
          <a:p>
            <a:r>
              <a:rPr lang="es-CO" dirty="0" smtClean="0"/>
              <a:t>Visto como una religión de la ciencia </a:t>
            </a:r>
          </a:p>
          <a:p>
            <a:r>
              <a:rPr lang="es-CO" dirty="0" smtClean="0"/>
              <a:t>Rechaza la teología y la metafísica buscando respuestas en la teoría científica </a:t>
            </a:r>
          </a:p>
          <a:p>
            <a:r>
              <a:rPr lang="es-CO" dirty="0" smtClean="0"/>
              <a:t>Constituye una sistematización del empirismo, acompañado de una clase de religión de la ciencia y basado en un determinismo mecanicista </a:t>
            </a:r>
            <a:endParaRPr lang="es-CO" dirty="0"/>
          </a:p>
        </p:txBody>
      </p:sp>
    </p:spTree>
    <p:extLst>
      <p:ext uri="{BB962C8B-B14F-4D97-AF65-F5344CB8AC3E}">
        <p14:creationId xmlns:p14="http://schemas.microsoft.com/office/powerpoint/2010/main" val="27781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Fundamentos del positivismo</a:t>
            </a:r>
            <a:endParaRPr lang="es-CO" dirty="0"/>
          </a:p>
        </p:txBody>
      </p:sp>
      <p:sp>
        <p:nvSpPr>
          <p:cNvPr id="3" name="2 Marcador de contenido"/>
          <p:cNvSpPr>
            <a:spLocks noGrp="1"/>
          </p:cNvSpPr>
          <p:nvPr>
            <p:ph idx="1"/>
          </p:nvPr>
        </p:nvSpPr>
        <p:spPr/>
        <p:txBody>
          <a:bodyPr/>
          <a:lstStyle/>
          <a:p>
            <a:r>
              <a:rPr lang="es-CO" dirty="0" smtClean="0"/>
              <a:t>Fundamentos del mundo físico y material</a:t>
            </a:r>
          </a:p>
          <a:p>
            <a:r>
              <a:rPr lang="es-CO" dirty="0" smtClean="0"/>
              <a:t>Sobre consecuencias matemáticas y lógicas</a:t>
            </a:r>
          </a:p>
          <a:p>
            <a:endParaRPr lang="es-CO" dirty="0"/>
          </a:p>
        </p:txBody>
      </p:sp>
    </p:spTree>
    <p:extLst>
      <p:ext uri="{BB962C8B-B14F-4D97-AF65-F5344CB8AC3E}">
        <p14:creationId xmlns:p14="http://schemas.microsoft.com/office/powerpoint/2010/main" val="3028449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Comte define el positivismo a partir de cinco sentidos:</a:t>
            </a:r>
            <a:endParaRPr lang="es-CO" dirty="0"/>
          </a:p>
        </p:txBody>
      </p:sp>
      <p:sp>
        <p:nvSpPr>
          <p:cNvPr id="3" name="2 Marcador de contenido"/>
          <p:cNvSpPr>
            <a:spLocks noGrp="1"/>
          </p:cNvSpPr>
          <p:nvPr>
            <p:ph idx="1"/>
          </p:nvPr>
        </p:nvSpPr>
        <p:spPr/>
        <p:txBody>
          <a:bodyPr/>
          <a:lstStyle/>
          <a:p>
            <a:pPr marL="514350" indent="-514350">
              <a:buFont typeface="+mj-lt"/>
              <a:buAutoNum type="arabicPeriod"/>
            </a:pPr>
            <a:r>
              <a:rPr lang="es-CO" dirty="0" smtClean="0"/>
              <a:t>El positivo </a:t>
            </a:r>
          </a:p>
          <a:p>
            <a:pPr marL="514350" indent="-514350">
              <a:buFont typeface="+mj-lt"/>
              <a:buAutoNum type="arabicPeriod"/>
            </a:pPr>
            <a:r>
              <a:rPr lang="es-CO" dirty="0" smtClean="0"/>
              <a:t>El real y el útil</a:t>
            </a:r>
          </a:p>
          <a:p>
            <a:pPr marL="514350" indent="-514350">
              <a:buFont typeface="+mj-lt"/>
              <a:buAutoNum type="arabicPeriod"/>
            </a:pPr>
            <a:r>
              <a:rPr lang="es-CO" dirty="0" smtClean="0"/>
              <a:t>El contenido real de las ciencias morales</a:t>
            </a:r>
          </a:p>
          <a:p>
            <a:pPr marL="514350" indent="-514350">
              <a:buFont typeface="+mj-lt"/>
              <a:buAutoNum type="arabicPeriod"/>
            </a:pPr>
            <a:r>
              <a:rPr lang="es-CO" dirty="0" smtClean="0"/>
              <a:t>Lo que se ocupa de la ciencia</a:t>
            </a:r>
          </a:p>
          <a:p>
            <a:pPr marL="514350" indent="-514350">
              <a:buFont typeface="+mj-lt"/>
              <a:buAutoNum type="arabicPeriod"/>
            </a:pPr>
            <a:r>
              <a:rPr lang="es-CO" dirty="0" smtClean="0"/>
              <a:t>El relativo como carácter fundamental de la filosofía </a:t>
            </a:r>
            <a:endParaRPr lang="es-CO" dirty="0"/>
          </a:p>
        </p:txBody>
      </p:sp>
    </p:spTree>
    <p:extLst>
      <p:ext uri="{BB962C8B-B14F-4D97-AF65-F5344CB8AC3E}">
        <p14:creationId xmlns:p14="http://schemas.microsoft.com/office/powerpoint/2010/main" val="23113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Los tres estados o fases de desarrollo</a:t>
            </a:r>
            <a:endParaRPr lang="es-CO" dirty="0"/>
          </a:p>
        </p:txBody>
      </p:sp>
      <p:sp>
        <p:nvSpPr>
          <p:cNvPr id="3" name="2 Marcador de contenido"/>
          <p:cNvSpPr>
            <a:spLocks noGrp="1"/>
          </p:cNvSpPr>
          <p:nvPr>
            <p:ph idx="1"/>
          </p:nvPr>
        </p:nvSpPr>
        <p:spPr/>
        <p:txBody>
          <a:bodyPr/>
          <a:lstStyle/>
          <a:p>
            <a:r>
              <a:rPr lang="es-CO" dirty="0" smtClean="0"/>
              <a:t>Religioso o ficticio</a:t>
            </a:r>
          </a:p>
          <a:p>
            <a:r>
              <a:rPr lang="es-CO" dirty="0" smtClean="0"/>
              <a:t>Metafísico o negativo</a:t>
            </a:r>
          </a:p>
          <a:p>
            <a:r>
              <a:rPr lang="es-CO" dirty="0" smtClean="0"/>
              <a:t>Positivo o Científico</a:t>
            </a:r>
          </a:p>
          <a:p>
            <a:pPr marL="0" indent="0">
              <a:buNone/>
            </a:pPr>
            <a:r>
              <a:rPr lang="es-CO" dirty="0" smtClean="0"/>
              <a:t>Esta ley del desarrollo se aplica tanto al individuo como a las ciencias y las sociedades, además, para Comte</a:t>
            </a:r>
            <a:r>
              <a:rPr lang="es-CO" smtClean="0"/>
              <a:t>, es necesaria </a:t>
            </a:r>
            <a:r>
              <a:rPr lang="es-CO" dirty="0" smtClean="0"/>
              <a:t>porque el espíritu humano debe pasar sucesivamente por estas tres etapas teóricas.  </a:t>
            </a:r>
            <a:endParaRPr lang="es-CO" dirty="0"/>
          </a:p>
        </p:txBody>
      </p:sp>
    </p:spTree>
    <p:extLst>
      <p:ext uri="{BB962C8B-B14F-4D97-AF65-F5344CB8AC3E}">
        <p14:creationId xmlns:p14="http://schemas.microsoft.com/office/powerpoint/2010/main" val="3116846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NIETZSCHE 1844-1900</a:t>
            </a:r>
            <a:endParaRPr lang="es-CO" dirty="0"/>
          </a:p>
        </p:txBody>
      </p:sp>
      <p:sp>
        <p:nvSpPr>
          <p:cNvPr id="3" name="2 Marcador de contenido"/>
          <p:cNvSpPr>
            <a:spLocks noGrp="1"/>
          </p:cNvSpPr>
          <p:nvPr>
            <p:ph idx="1"/>
          </p:nvPr>
        </p:nvSpPr>
        <p:spPr/>
        <p:txBody>
          <a:bodyPr>
            <a:normAutofit lnSpcReduction="10000"/>
          </a:bodyPr>
          <a:lstStyle/>
          <a:p>
            <a:r>
              <a:rPr lang="es-CO" dirty="0" smtClean="0"/>
              <a:t>Cerro el circulo de la metafísica: </a:t>
            </a:r>
            <a:r>
              <a:rPr lang="es-CO" dirty="0" smtClean="0"/>
              <a:t>negación de los “valores supremos”.</a:t>
            </a:r>
            <a:endParaRPr lang="es-CO" dirty="0" smtClean="0"/>
          </a:p>
          <a:p>
            <a:r>
              <a:rPr lang="es-CO" dirty="0" smtClean="0"/>
              <a:t>“dios ha muerto”: la idea de una verdad única, la tranquilidad de los seres humanos… ahora cada quien va sostener el sentido del mundo</a:t>
            </a:r>
          </a:p>
          <a:p>
            <a:r>
              <a:rPr lang="es-CO" dirty="0" smtClean="0"/>
              <a:t>El superhombre: (madurez intelectual)</a:t>
            </a:r>
            <a:r>
              <a:rPr lang="es-CO" dirty="0"/>
              <a:t> </a:t>
            </a:r>
            <a:r>
              <a:rPr lang="es-CO" dirty="0" smtClean="0"/>
              <a:t>pasar del estadio o estado humano a algo superior (Hitler: nazismo)</a:t>
            </a:r>
          </a:p>
          <a:p>
            <a:r>
              <a:rPr lang="es-CO" dirty="0" smtClean="0"/>
              <a:t>Bestia             Hombre           Superhombre</a:t>
            </a:r>
          </a:p>
          <a:p>
            <a:endParaRPr lang="es-CO" dirty="0" smtClean="0"/>
          </a:p>
        </p:txBody>
      </p:sp>
      <p:sp>
        <p:nvSpPr>
          <p:cNvPr id="4" name="3 Flecha derecha"/>
          <p:cNvSpPr/>
          <p:nvPr/>
        </p:nvSpPr>
        <p:spPr>
          <a:xfrm rot="10436545">
            <a:off x="2323563" y="5521417"/>
            <a:ext cx="505959" cy="297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Flecha derecha"/>
          <p:cNvSpPr/>
          <p:nvPr/>
        </p:nvSpPr>
        <p:spPr>
          <a:xfrm flipV="1">
            <a:off x="4716016" y="5510951"/>
            <a:ext cx="504056" cy="2804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9837601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782</Words>
  <Application>Microsoft Office PowerPoint</Application>
  <PresentationFormat>Presentación en pantalla (4:3)</PresentationFormat>
  <Paragraphs>74</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Karl Marx (1818-1883) </vt:lpstr>
      <vt:lpstr>Materialismo dialéctico</vt:lpstr>
      <vt:lpstr>La alienación </vt:lpstr>
      <vt:lpstr>La liberación</vt:lpstr>
      <vt:lpstr>positivismo</vt:lpstr>
      <vt:lpstr>Fundamentos del positivismo</vt:lpstr>
      <vt:lpstr>Comte define el positivismo a partir de cinco sentidos:</vt:lpstr>
      <vt:lpstr>Los tres estados o fases de desarrollo</vt:lpstr>
      <vt:lpstr>NIETZSCHE 1844-1900</vt:lpstr>
      <vt:lpstr>Nietzsche: “piensa a martillazos”</vt:lpstr>
      <vt:lpstr>La moral </vt:lpstr>
      <vt:lpstr>Buscaba: “valores duros” poseídos por: guerreros y aristócratas  </vt:lpstr>
      <vt:lpstr>¿Quién ha creado lo bueno?</vt:lpstr>
      <vt:lpstr>“Lo malo”:</vt:lpstr>
      <vt:lpstr>NIETZSCHE y la unificación de Alemania </vt:lpstr>
      <vt:lpstr>Nietzsche como nihilista</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positivismo</dc:title>
  <dc:creator>Luffi</dc:creator>
  <cp:lastModifiedBy>Luffi</cp:lastModifiedBy>
  <cp:revision>21</cp:revision>
  <dcterms:created xsi:type="dcterms:W3CDTF">2013-08-14T12:33:57Z</dcterms:created>
  <dcterms:modified xsi:type="dcterms:W3CDTF">2013-08-25T15:41:06Z</dcterms:modified>
</cp:coreProperties>
</file>