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5" r:id="rId23"/>
    <p:sldId id="278" r:id="rId2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9FC1183E-0381-44F7-81B1-67C19287ABE9}" type="datetimeFigureOut">
              <a:rPr lang="es-CO" smtClean="0"/>
              <a:t>09/07/2013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FB87BBF-5DEF-4767-9A18-53696D53C53E}" type="slidenum">
              <a:rPr lang="es-CO" smtClean="0"/>
              <a:t>‹Nº›</a:t>
            </a:fld>
            <a:endParaRPr lang="es-CO"/>
          </a:p>
        </p:txBody>
      </p:sp>
    </p:spTree>
    <p:extLst>
      <p:ext uri="{BB962C8B-B14F-4D97-AF65-F5344CB8AC3E}">
        <p14:creationId xmlns:p14="http://schemas.microsoft.com/office/powerpoint/2010/main" val="3926953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9FC1183E-0381-44F7-81B1-67C19287ABE9}" type="datetimeFigureOut">
              <a:rPr lang="es-CO" smtClean="0"/>
              <a:t>09/07/2013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FB87BBF-5DEF-4767-9A18-53696D53C53E}" type="slidenum">
              <a:rPr lang="es-CO" smtClean="0"/>
              <a:t>‹Nº›</a:t>
            </a:fld>
            <a:endParaRPr lang="es-CO"/>
          </a:p>
        </p:txBody>
      </p:sp>
    </p:spTree>
    <p:extLst>
      <p:ext uri="{BB962C8B-B14F-4D97-AF65-F5344CB8AC3E}">
        <p14:creationId xmlns:p14="http://schemas.microsoft.com/office/powerpoint/2010/main" val="72605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9FC1183E-0381-44F7-81B1-67C19287ABE9}" type="datetimeFigureOut">
              <a:rPr lang="es-CO" smtClean="0"/>
              <a:t>09/07/2013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FB87BBF-5DEF-4767-9A18-53696D53C53E}" type="slidenum">
              <a:rPr lang="es-CO" smtClean="0"/>
              <a:t>‹Nº›</a:t>
            </a:fld>
            <a:endParaRPr lang="es-CO"/>
          </a:p>
        </p:txBody>
      </p:sp>
    </p:spTree>
    <p:extLst>
      <p:ext uri="{BB962C8B-B14F-4D97-AF65-F5344CB8AC3E}">
        <p14:creationId xmlns:p14="http://schemas.microsoft.com/office/powerpoint/2010/main" val="931408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9FC1183E-0381-44F7-81B1-67C19287ABE9}" type="datetimeFigureOut">
              <a:rPr lang="es-CO" smtClean="0"/>
              <a:t>09/07/2013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FB87BBF-5DEF-4767-9A18-53696D53C53E}" type="slidenum">
              <a:rPr lang="es-CO" smtClean="0"/>
              <a:t>‹Nº›</a:t>
            </a:fld>
            <a:endParaRPr lang="es-CO"/>
          </a:p>
        </p:txBody>
      </p:sp>
    </p:spTree>
    <p:extLst>
      <p:ext uri="{BB962C8B-B14F-4D97-AF65-F5344CB8AC3E}">
        <p14:creationId xmlns:p14="http://schemas.microsoft.com/office/powerpoint/2010/main" val="2419630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FC1183E-0381-44F7-81B1-67C19287ABE9}" type="datetimeFigureOut">
              <a:rPr lang="es-CO" smtClean="0"/>
              <a:t>09/07/2013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FB87BBF-5DEF-4767-9A18-53696D53C53E}" type="slidenum">
              <a:rPr lang="es-CO" smtClean="0"/>
              <a:t>‹Nº›</a:t>
            </a:fld>
            <a:endParaRPr lang="es-CO"/>
          </a:p>
        </p:txBody>
      </p:sp>
    </p:spTree>
    <p:extLst>
      <p:ext uri="{BB962C8B-B14F-4D97-AF65-F5344CB8AC3E}">
        <p14:creationId xmlns:p14="http://schemas.microsoft.com/office/powerpoint/2010/main" val="3464158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9FC1183E-0381-44F7-81B1-67C19287ABE9}" type="datetimeFigureOut">
              <a:rPr lang="es-CO" smtClean="0"/>
              <a:t>09/07/2013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FB87BBF-5DEF-4767-9A18-53696D53C53E}" type="slidenum">
              <a:rPr lang="es-CO" smtClean="0"/>
              <a:t>‹Nº›</a:t>
            </a:fld>
            <a:endParaRPr lang="es-CO"/>
          </a:p>
        </p:txBody>
      </p:sp>
    </p:spTree>
    <p:extLst>
      <p:ext uri="{BB962C8B-B14F-4D97-AF65-F5344CB8AC3E}">
        <p14:creationId xmlns:p14="http://schemas.microsoft.com/office/powerpoint/2010/main" val="28815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9FC1183E-0381-44F7-81B1-67C19287ABE9}" type="datetimeFigureOut">
              <a:rPr lang="es-CO" smtClean="0"/>
              <a:t>09/07/2013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BFB87BBF-5DEF-4767-9A18-53696D53C53E}" type="slidenum">
              <a:rPr lang="es-CO" smtClean="0"/>
              <a:t>‹Nº›</a:t>
            </a:fld>
            <a:endParaRPr lang="es-CO"/>
          </a:p>
        </p:txBody>
      </p:sp>
    </p:spTree>
    <p:extLst>
      <p:ext uri="{BB962C8B-B14F-4D97-AF65-F5344CB8AC3E}">
        <p14:creationId xmlns:p14="http://schemas.microsoft.com/office/powerpoint/2010/main" val="2852276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9FC1183E-0381-44F7-81B1-67C19287ABE9}" type="datetimeFigureOut">
              <a:rPr lang="es-CO" smtClean="0"/>
              <a:t>09/07/2013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BFB87BBF-5DEF-4767-9A18-53696D53C53E}" type="slidenum">
              <a:rPr lang="es-CO" smtClean="0"/>
              <a:t>‹Nº›</a:t>
            </a:fld>
            <a:endParaRPr lang="es-CO"/>
          </a:p>
        </p:txBody>
      </p:sp>
    </p:spTree>
    <p:extLst>
      <p:ext uri="{BB962C8B-B14F-4D97-AF65-F5344CB8AC3E}">
        <p14:creationId xmlns:p14="http://schemas.microsoft.com/office/powerpoint/2010/main" val="87161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FC1183E-0381-44F7-81B1-67C19287ABE9}" type="datetimeFigureOut">
              <a:rPr lang="es-CO" smtClean="0"/>
              <a:t>09/07/2013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BFB87BBF-5DEF-4767-9A18-53696D53C53E}" type="slidenum">
              <a:rPr lang="es-CO" smtClean="0"/>
              <a:t>‹Nº›</a:t>
            </a:fld>
            <a:endParaRPr lang="es-CO"/>
          </a:p>
        </p:txBody>
      </p:sp>
    </p:spTree>
    <p:extLst>
      <p:ext uri="{BB962C8B-B14F-4D97-AF65-F5344CB8AC3E}">
        <p14:creationId xmlns:p14="http://schemas.microsoft.com/office/powerpoint/2010/main" val="2914491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FC1183E-0381-44F7-81B1-67C19287ABE9}" type="datetimeFigureOut">
              <a:rPr lang="es-CO" smtClean="0"/>
              <a:t>09/07/2013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FB87BBF-5DEF-4767-9A18-53696D53C53E}" type="slidenum">
              <a:rPr lang="es-CO" smtClean="0"/>
              <a:t>‹Nº›</a:t>
            </a:fld>
            <a:endParaRPr lang="es-CO"/>
          </a:p>
        </p:txBody>
      </p:sp>
    </p:spTree>
    <p:extLst>
      <p:ext uri="{BB962C8B-B14F-4D97-AF65-F5344CB8AC3E}">
        <p14:creationId xmlns:p14="http://schemas.microsoft.com/office/powerpoint/2010/main" val="183890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FC1183E-0381-44F7-81B1-67C19287ABE9}" type="datetimeFigureOut">
              <a:rPr lang="es-CO" smtClean="0"/>
              <a:t>09/07/2013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FB87BBF-5DEF-4767-9A18-53696D53C53E}" type="slidenum">
              <a:rPr lang="es-CO" smtClean="0"/>
              <a:t>‹Nº›</a:t>
            </a:fld>
            <a:endParaRPr lang="es-CO"/>
          </a:p>
        </p:txBody>
      </p:sp>
    </p:spTree>
    <p:extLst>
      <p:ext uri="{BB962C8B-B14F-4D97-AF65-F5344CB8AC3E}">
        <p14:creationId xmlns:p14="http://schemas.microsoft.com/office/powerpoint/2010/main" val="1021509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C1183E-0381-44F7-81B1-67C19287ABE9}" type="datetimeFigureOut">
              <a:rPr lang="es-CO" smtClean="0"/>
              <a:t>09/07/2013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B87BBF-5DEF-4767-9A18-53696D53C53E}" type="slidenum">
              <a:rPr lang="es-CO" smtClean="0"/>
              <a:t>‹Nº›</a:t>
            </a:fld>
            <a:endParaRPr lang="es-CO"/>
          </a:p>
        </p:txBody>
      </p:sp>
    </p:spTree>
    <p:extLst>
      <p:ext uri="{BB962C8B-B14F-4D97-AF65-F5344CB8AC3E}">
        <p14:creationId xmlns:p14="http://schemas.microsoft.com/office/powerpoint/2010/main" val="2890694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es.wikipedia.org/wiki/A_priori" TargetMode="External"/><Relationship Id="rId2" Type="http://schemas.openxmlformats.org/officeDocument/2006/relationships/hyperlink" Target="https://es.wikipedia.org/wiki/Condici%C3%B3n_(l%C3%B3gica)" TargetMode="External"/><Relationship Id="rId1" Type="http://schemas.openxmlformats.org/officeDocument/2006/relationships/slideLayout" Target="../slideLayouts/slideLayout2.xml"/><Relationship Id="rId5" Type="http://schemas.openxmlformats.org/officeDocument/2006/relationships/hyperlink" Target="https://es.wikipedia.org/wiki/Tiempo" TargetMode="External"/><Relationship Id="rId4" Type="http://schemas.openxmlformats.org/officeDocument/2006/relationships/hyperlink" Target="https://es.wikipedia.org/wiki/Espacio_(f%C3%ADsica)"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s.wikipedia.org/wiki/Distinci%C3%B3n_anal%C3%ADtico-sint%C3%A9tico" TargetMode="External"/><Relationship Id="rId2" Type="http://schemas.openxmlformats.org/officeDocument/2006/relationships/hyperlink" Target="https://es.wikipedia.org/wiki/A_priori_y_a_posterior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es.wikipedia.org/wiki/Categor%C3%AD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s.wikipedia.org/wiki/Caspar_David_Friedrich" TargetMode="External"/><Relationship Id="rId2" Type="http://schemas.openxmlformats.org/officeDocument/2006/relationships/hyperlink" Target="https://es.wikipedia.org/wiki/Sublim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dirty="0" smtClean="0"/>
              <a:t>INMANUEL KANT</a:t>
            </a:r>
            <a:endParaRPr lang="es-CO" dirty="0"/>
          </a:p>
        </p:txBody>
      </p:sp>
      <p:sp>
        <p:nvSpPr>
          <p:cNvPr id="5" name="4 Marcador de contenido"/>
          <p:cNvSpPr>
            <a:spLocks noGrp="1"/>
          </p:cNvSpPr>
          <p:nvPr>
            <p:ph idx="1"/>
          </p:nvPr>
        </p:nvSpPr>
        <p:spPr/>
        <p:txBody>
          <a:bodyPr/>
          <a:lstStyle/>
          <a:p>
            <a:endParaRPr lang="es-CO"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72816"/>
            <a:ext cx="4968552" cy="424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40861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La Estética trascendental</a:t>
            </a:r>
            <a:endParaRPr lang="es-CO" dirty="0"/>
          </a:p>
        </p:txBody>
      </p:sp>
      <p:sp>
        <p:nvSpPr>
          <p:cNvPr id="3" name="2 Marcador de contenido"/>
          <p:cNvSpPr>
            <a:spLocks noGrp="1"/>
          </p:cNvSpPr>
          <p:nvPr>
            <p:ph idx="1"/>
          </p:nvPr>
        </p:nvSpPr>
        <p:spPr/>
        <p:txBody>
          <a:bodyPr>
            <a:normAutofit fontScale="85000" lnSpcReduction="20000"/>
          </a:bodyPr>
          <a:lstStyle/>
          <a:p>
            <a:r>
              <a:rPr lang="es-CO" dirty="0"/>
              <a:t>La ciencia de todos los principios de la sensibilidad a priori la llamo «</a:t>
            </a:r>
            <a:r>
              <a:rPr lang="es-CO" i="1" dirty="0">
                <a:effectLst>
                  <a:outerShdw blurRad="38100" dist="38100" dir="2700000" algn="tl">
                    <a:srgbClr val="000000">
                      <a:alpha val="43137"/>
                    </a:srgbClr>
                  </a:outerShdw>
                </a:effectLst>
              </a:rPr>
              <a:t>estética trascendental</a:t>
            </a:r>
            <a:r>
              <a:rPr lang="es-CO" dirty="0"/>
              <a:t>».... .../...todas nuestras intuiciones no son más que una representación fenoménica. Permanece para nosotros absolutamente desconocido qué sean los </a:t>
            </a:r>
            <a:r>
              <a:rPr lang="es-CO" dirty="0">
                <a:effectLst>
                  <a:outerShdw blurRad="38100" dist="38100" dir="2700000" algn="tl">
                    <a:srgbClr val="000000">
                      <a:alpha val="43137"/>
                    </a:srgbClr>
                  </a:outerShdw>
                </a:effectLst>
              </a:rPr>
              <a:t>objetos en sí</a:t>
            </a:r>
            <a:r>
              <a:rPr lang="es-CO" dirty="0"/>
              <a:t>, independientemente de toda esa receptividad de nuestra sensibilidad</a:t>
            </a:r>
            <a:endParaRPr lang="es-CO" dirty="0" smtClean="0"/>
          </a:p>
          <a:p>
            <a:r>
              <a:rPr lang="es-CO" dirty="0"/>
              <a:t>A</a:t>
            </a:r>
            <a:r>
              <a:rPr lang="es-CO" dirty="0" smtClean="0"/>
              <a:t> </a:t>
            </a:r>
            <a:r>
              <a:rPr lang="es-CO" dirty="0"/>
              <a:t>pesar de la naturaleza receptiva de la sensibilidad, existen en ella unas </a:t>
            </a:r>
            <a:r>
              <a:rPr lang="es-CO" dirty="0">
                <a:hlinkClick r:id="rId2" tooltip="Condición (lógica)"/>
              </a:rPr>
              <a:t>condiciones</a:t>
            </a:r>
            <a:r>
              <a:rPr lang="es-CO" dirty="0"/>
              <a:t> </a:t>
            </a:r>
            <a:r>
              <a:rPr lang="es-CO" i="1" dirty="0">
                <a:hlinkClick r:id="rId3" tooltip="A priori"/>
              </a:rPr>
              <a:t>a priori</a:t>
            </a:r>
            <a:r>
              <a:rPr lang="es-CO" dirty="0"/>
              <a:t> que nos permiten conocer, mediante el entendimiento, los objetos dados por el sentido externo (intuición). Estas condiciones son el </a:t>
            </a:r>
            <a:r>
              <a:rPr lang="es-CO" dirty="0">
                <a:hlinkClick r:id="rId4" tooltip="Espacio (física)"/>
              </a:rPr>
              <a:t>espacio</a:t>
            </a:r>
            <a:r>
              <a:rPr lang="es-CO" dirty="0"/>
              <a:t> y el </a:t>
            </a:r>
            <a:r>
              <a:rPr lang="es-CO" dirty="0">
                <a:hlinkClick r:id="rId5" tooltip="Tiempo"/>
              </a:rPr>
              <a:t>tiempo</a:t>
            </a:r>
            <a:r>
              <a:rPr lang="es-CO" dirty="0"/>
              <a:t>.</a:t>
            </a:r>
            <a:endParaRPr lang="es-CO" dirty="0"/>
          </a:p>
        </p:txBody>
      </p:sp>
    </p:spTree>
    <p:extLst>
      <p:ext uri="{BB962C8B-B14F-4D97-AF65-F5344CB8AC3E}">
        <p14:creationId xmlns:p14="http://schemas.microsoft.com/office/powerpoint/2010/main" val="3679726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Los  conceptos de espacio y tiempo</a:t>
            </a:r>
            <a:endParaRPr lang="es-CO" dirty="0"/>
          </a:p>
        </p:txBody>
      </p:sp>
      <p:sp>
        <p:nvSpPr>
          <p:cNvPr id="3" name="2 Marcador de contenido"/>
          <p:cNvSpPr>
            <a:spLocks noGrp="1"/>
          </p:cNvSpPr>
          <p:nvPr>
            <p:ph idx="1"/>
          </p:nvPr>
        </p:nvSpPr>
        <p:spPr/>
        <p:txBody>
          <a:bodyPr>
            <a:normAutofit fontScale="77500" lnSpcReduction="20000"/>
          </a:bodyPr>
          <a:lstStyle/>
          <a:p>
            <a:r>
              <a:rPr lang="es-CO" dirty="0"/>
              <a:t>E</a:t>
            </a:r>
            <a:r>
              <a:rPr lang="es-CO" dirty="0" smtClean="0"/>
              <a:t>l </a:t>
            </a:r>
            <a:r>
              <a:rPr lang="es-CO" dirty="0"/>
              <a:t>espacio puede ser a la vez </a:t>
            </a:r>
            <a:r>
              <a:rPr lang="es-CO" i="1" dirty="0" smtClean="0">
                <a:hlinkClick r:id="rId2" tooltip="A priori y a posteriori"/>
              </a:rPr>
              <a:t>a priori</a:t>
            </a:r>
            <a:r>
              <a:rPr lang="es-CO" dirty="0"/>
              <a:t> y </a:t>
            </a:r>
            <a:r>
              <a:rPr lang="es-CO" i="1" dirty="0" smtClean="0">
                <a:hlinkClick r:id="rId3" tooltip="Distinción analítico-sintético"/>
              </a:rPr>
              <a:t>sintético</a:t>
            </a:r>
            <a:r>
              <a:rPr lang="es-CO" i="1" dirty="0" smtClean="0"/>
              <a:t> (</a:t>
            </a:r>
            <a:r>
              <a:rPr lang="es-CO" dirty="0" smtClean="0"/>
              <a:t>contraste empírico de proposiciones para hallar una verdad</a:t>
            </a:r>
            <a:r>
              <a:rPr lang="es-CO" i="1" dirty="0" smtClean="0"/>
              <a:t>)</a:t>
            </a:r>
            <a:r>
              <a:rPr lang="es-CO" dirty="0" smtClean="0"/>
              <a:t>.</a:t>
            </a:r>
            <a:r>
              <a:rPr lang="es-CO" baseline="30000" dirty="0" smtClean="0"/>
              <a:t> </a:t>
            </a:r>
          </a:p>
          <a:p>
            <a:r>
              <a:rPr lang="es-CO" dirty="0" smtClean="0"/>
              <a:t>Según </a:t>
            </a:r>
            <a:r>
              <a:rPr lang="es-CO" dirty="0"/>
              <a:t>Kant, el conocimiento acerca del espacio es </a:t>
            </a:r>
            <a:r>
              <a:rPr lang="es-CO" i="1" dirty="0">
                <a:solidFill>
                  <a:srgbClr val="FF0000"/>
                </a:solidFill>
              </a:rPr>
              <a:t>sintético</a:t>
            </a:r>
            <a:r>
              <a:rPr lang="es-CO" dirty="0"/>
              <a:t>, </a:t>
            </a:r>
            <a:r>
              <a:rPr lang="es-CO" dirty="0" smtClean="0"/>
              <a:t> </a:t>
            </a:r>
            <a:r>
              <a:rPr lang="es-CO" dirty="0"/>
              <a:t>las afirmaciones sobre el espacio no son simplemente verdaderas en virtud del significado de las palabras en la declaración. En su trabajo, Kant rechazó la visión de que el espacio debe ser una sustancia o relación. </a:t>
            </a:r>
            <a:endParaRPr lang="es-CO" dirty="0" smtClean="0"/>
          </a:p>
          <a:p>
            <a:r>
              <a:rPr lang="es-CO" dirty="0" smtClean="0"/>
              <a:t>En </a:t>
            </a:r>
            <a:r>
              <a:rPr lang="es-CO" dirty="0"/>
              <a:t>cambio, llegó a la conclusión de que el </a:t>
            </a:r>
            <a:r>
              <a:rPr lang="es-CO" dirty="0">
                <a:effectLst>
                  <a:outerShdw blurRad="38100" dist="38100" dir="2700000" algn="tl">
                    <a:srgbClr val="000000">
                      <a:alpha val="43137"/>
                    </a:srgbClr>
                  </a:outerShdw>
                </a:effectLst>
              </a:rPr>
              <a:t>espacio y tiempo no son descubiertos</a:t>
            </a:r>
            <a:r>
              <a:rPr lang="es-CO" dirty="0"/>
              <a:t> porque no son características objetivas del mundo, sino </a:t>
            </a:r>
            <a:r>
              <a:rPr lang="es-CO" dirty="0">
                <a:solidFill>
                  <a:srgbClr val="FF0000"/>
                </a:solidFill>
              </a:rPr>
              <a:t>realidades a priori </a:t>
            </a:r>
            <a:r>
              <a:rPr lang="es-CO" dirty="0"/>
              <a:t>que existen sólo en nuestra mente; son propiedades de nuestra mente que nos permiten estructurar los elementos de nuestra </a:t>
            </a:r>
            <a:r>
              <a:rPr lang="es-CO" dirty="0" smtClean="0"/>
              <a:t>experiencia.</a:t>
            </a:r>
            <a:endParaRPr lang="es-CO" dirty="0"/>
          </a:p>
        </p:txBody>
      </p:sp>
    </p:spTree>
    <p:extLst>
      <p:ext uri="{BB962C8B-B14F-4D97-AF65-F5344CB8AC3E}">
        <p14:creationId xmlns:p14="http://schemas.microsoft.com/office/powerpoint/2010/main" val="984370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366344201"/>
              </p:ext>
            </p:extLst>
          </p:nvPr>
        </p:nvGraphicFramePr>
        <p:xfrm>
          <a:off x="251520" y="620688"/>
          <a:ext cx="8640960" cy="5760639"/>
        </p:xfrm>
        <a:graphic>
          <a:graphicData uri="http://schemas.openxmlformats.org/drawingml/2006/table">
            <a:tbl>
              <a:tblPr/>
              <a:tblGrid>
                <a:gridCol w="4320480"/>
                <a:gridCol w="4320480"/>
              </a:tblGrid>
              <a:tr h="1225668">
                <a:tc>
                  <a:txBody>
                    <a:bodyPr/>
                    <a:lstStyle/>
                    <a:p>
                      <a:r>
                        <a:rPr lang="es-CO" b="1" dirty="0">
                          <a:effectLst/>
                        </a:rPr>
                        <a:t>ESPACIO</a:t>
                      </a:r>
                      <a:r>
                        <a:rPr lang="es-CO" dirty="0">
                          <a:effectLst/>
                        </a:rPr>
                        <a:t/>
                      </a:r>
                      <a:br>
                        <a:rPr lang="es-CO" dirty="0">
                          <a:effectLst/>
                        </a:rPr>
                      </a:br>
                      <a:r>
                        <a:rPr lang="es-CO" dirty="0">
                          <a:effectLst/>
                        </a:rPr>
                        <a:t>Forma pura de la sensibilidad</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b="1">
                          <a:effectLst/>
                        </a:rPr>
                        <a:t>TIEMPO</a:t>
                      </a:r>
                      <a:r>
                        <a:rPr lang="es-CO">
                          <a:effectLst/>
                        </a:rPr>
                        <a:t/>
                      </a:r>
                      <a:br>
                        <a:rPr lang="es-CO">
                          <a:effectLst/>
                        </a:rPr>
                      </a:br>
                      <a:r>
                        <a:rPr lang="es-CO">
                          <a:effectLst/>
                        </a:rPr>
                        <a:t>Forma del sentido interno y condición formal de todos los fenómenos</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r>
              <a:tr h="857967">
                <a:tc>
                  <a:txBody>
                    <a:bodyPr/>
                    <a:lstStyle/>
                    <a:p>
                      <a:r>
                        <a:rPr lang="es-CO">
                          <a:effectLst/>
                        </a:rPr>
                        <a:t>1. El espacio no es un concepto empírico extraído de experiencias externas</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a:effectLst/>
                        </a:rPr>
                        <a:t>1. El tiempo no es un concepto empírico extraído de alguna experiencia</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r>
              <a:tr h="1225668">
                <a:tc>
                  <a:txBody>
                    <a:bodyPr/>
                    <a:lstStyle/>
                    <a:p>
                      <a:r>
                        <a:rPr lang="es-CO">
                          <a:effectLst/>
                        </a:rPr>
                        <a:t>2. El espacio es una necesaria representación a priori que sirve de base a todas las intuiciones externas</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a:effectLst/>
                        </a:rPr>
                        <a:t>2. El tiempo es una representación necesaria que sirve de base a todas las intuiciones</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r>
              <a:tr h="1225668">
                <a:tc>
                  <a:txBody>
                    <a:bodyPr/>
                    <a:lstStyle/>
                    <a:p>
                      <a:r>
                        <a:rPr lang="es-CO">
                          <a:effectLst/>
                        </a:rPr>
                        <a:t>3. El espacio no es un concepto discursivo, (...) sino una intuición pura</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a:effectLst/>
                        </a:rPr>
                        <a:t>3. El tiempo no es concepto discursivo o, como se dice, universal, sino una forma pura de la intuición sensible</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r>
              <a:tr h="1225668">
                <a:tc>
                  <a:txBody>
                    <a:bodyPr/>
                    <a:lstStyle/>
                    <a:p>
                      <a:r>
                        <a:rPr lang="es-CO" dirty="0">
                          <a:effectLst/>
                        </a:rPr>
                        <a:t>4. La originaria representación del espacio es, pues, una intuición a priori no un concepto</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dirty="0">
                          <a:effectLst/>
                        </a:rPr>
                        <a:t>4. La originaria representación tiempo debe estar, pues, dada como ilimitada</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2682220" y="189701"/>
            <a:ext cx="37795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800" b="1" i="0" u="none" strike="noStrike" cap="none" normalizeH="0" baseline="0" dirty="0" smtClean="0">
                <a:ln>
                  <a:noFill/>
                </a:ln>
                <a:solidFill>
                  <a:schemeClr val="tx1"/>
                </a:solidFill>
                <a:effectLst/>
                <a:latin typeface="Arial" charset="0"/>
                <a:cs typeface="Arial" charset="0"/>
              </a:rPr>
              <a:t>LA ESTÉTICA TRASCENDENTAL</a:t>
            </a:r>
            <a:endParaRPr kumimoji="0" lang="es-CO" sz="1800" b="0"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256852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93889889"/>
              </p:ext>
            </p:extLst>
          </p:nvPr>
        </p:nvGraphicFramePr>
        <p:xfrm>
          <a:off x="107502" y="445921"/>
          <a:ext cx="8928995" cy="6413936"/>
        </p:xfrm>
        <a:graphic>
          <a:graphicData uri="http://schemas.openxmlformats.org/drawingml/2006/table">
            <a:tbl>
              <a:tblPr/>
              <a:tblGrid>
                <a:gridCol w="1080122"/>
                <a:gridCol w="1440160"/>
                <a:gridCol w="1800200"/>
                <a:gridCol w="2376264"/>
                <a:gridCol w="2232249"/>
              </a:tblGrid>
              <a:tr h="495481">
                <a:tc>
                  <a:txBody>
                    <a:bodyPr/>
                    <a:lstStyle/>
                    <a:p>
                      <a:r>
                        <a:rPr lang="es-CO" sz="1200" dirty="0">
                          <a:effectLst/>
                        </a:rPr>
                        <a:t>Criterios de clasificación de los juicios</a:t>
                      </a: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sz="1200" b="1">
                          <a:effectLst/>
                        </a:rPr>
                        <a:t>CLASES DE JUICIOS</a:t>
                      </a:r>
                      <a:endParaRPr lang="es-CO" sz="1200">
                        <a:effectLst/>
                      </a:endParaRP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sz="1200" b="1">
                          <a:effectLst/>
                        </a:rPr>
                        <a:t>LAS CATEGORÍAS</a:t>
                      </a:r>
                      <a:endParaRPr lang="es-CO" sz="1200">
                        <a:effectLst/>
                      </a:endParaRP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sz="1200" b="1">
                          <a:effectLst/>
                        </a:rPr>
                        <a:t>ESQUEMAS DE LA PERCEPCIÓN DEL OBJETO</a:t>
                      </a:r>
                      <a:endParaRPr lang="es-CO" sz="1200">
                        <a:effectLst/>
                      </a:endParaRP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sz="1200" b="1" dirty="0">
                          <a:effectLst/>
                        </a:rPr>
                        <a:t>LOS PRINCIPIOS</a:t>
                      </a:r>
                      <a:endParaRPr lang="es-CO" sz="1200" dirty="0">
                        <a:effectLst/>
                      </a:endParaRP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r>
              <a:tr h="534741">
                <a:tc>
                  <a:txBody>
                    <a:bodyPr/>
                    <a:lstStyle/>
                    <a:p>
                      <a:r>
                        <a:rPr lang="es-CO" sz="1200">
                          <a:effectLst/>
                        </a:rPr>
                        <a:t>Cantidad</a:t>
                      </a: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sz="1200">
                          <a:effectLst/>
                        </a:rPr>
                        <a:t>Generales</a:t>
                      </a:r>
                      <a:br>
                        <a:rPr lang="es-CO" sz="1200">
                          <a:effectLst/>
                        </a:rPr>
                      </a:br>
                      <a:r>
                        <a:rPr lang="es-CO" sz="1200">
                          <a:effectLst/>
                        </a:rPr>
                        <a:t>Particulares</a:t>
                      </a:r>
                      <a:br>
                        <a:rPr lang="es-CO" sz="1200">
                          <a:effectLst/>
                        </a:rPr>
                      </a:br>
                      <a:r>
                        <a:rPr lang="es-CO" sz="1200">
                          <a:effectLst/>
                        </a:rPr>
                        <a:t>Singulares</a:t>
                      </a: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sz="1200">
                          <a:effectLst/>
                        </a:rPr>
                        <a:t>Unidad</a:t>
                      </a:r>
                      <a:br>
                        <a:rPr lang="es-CO" sz="1200">
                          <a:effectLst/>
                        </a:rPr>
                      </a:br>
                      <a:r>
                        <a:rPr lang="es-CO" sz="1200">
                          <a:effectLst/>
                        </a:rPr>
                        <a:t>Pluralidad</a:t>
                      </a:r>
                      <a:br>
                        <a:rPr lang="es-CO" sz="1200">
                          <a:effectLst/>
                        </a:rPr>
                      </a:br>
                      <a:r>
                        <a:rPr lang="es-CO" sz="1200">
                          <a:effectLst/>
                        </a:rPr>
                        <a:t>Totalidad</a:t>
                      </a: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sz="1200">
                          <a:effectLst/>
                        </a:rPr>
                        <a:t>Número</a:t>
                      </a: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sz="1200" b="1" dirty="0">
                          <a:effectLst/>
                        </a:rPr>
                        <a:t>Axiomas de la intuición:</a:t>
                      </a:r>
                      <a:r>
                        <a:rPr lang="es-CO" sz="1200" dirty="0">
                          <a:effectLst/>
                        </a:rPr>
                        <a:t/>
                      </a:r>
                      <a:br>
                        <a:rPr lang="es-CO" sz="1200" dirty="0">
                          <a:effectLst/>
                        </a:rPr>
                      </a:br>
                      <a:r>
                        <a:rPr lang="es-CO" sz="1200" dirty="0">
                          <a:effectLst/>
                        </a:rPr>
                        <a:t>Todas las intuiciones son cantidades extensivas</a:t>
                      </a: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r>
              <a:tr h="844003">
                <a:tc>
                  <a:txBody>
                    <a:bodyPr/>
                    <a:lstStyle/>
                    <a:p>
                      <a:r>
                        <a:rPr lang="es-CO" sz="1200">
                          <a:effectLst/>
                        </a:rPr>
                        <a:t>Cualidad</a:t>
                      </a: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sz="1200">
                          <a:effectLst/>
                        </a:rPr>
                        <a:t>Afirmativos</a:t>
                      </a:r>
                      <a:br>
                        <a:rPr lang="es-CO" sz="1200">
                          <a:effectLst/>
                        </a:rPr>
                      </a:br>
                      <a:r>
                        <a:rPr lang="es-CO" sz="1200">
                          <a:effectLst/>
                        </a:rPr>
                        <a:t>Negativos</a:t>
                      </a:r>
                      <a:br>
                        <a:rPr lang="es-CO" sz="1200">
                          <a:effectLst/>
                        </a:rPr>
                      </a:br>
                      <a:r>
                        <a:rPr lang="es-CO" sz="1200">
                          <a:effectLst/>
                        </a:rPr>
                        <a:t>Disyuntivos</a:t>
                      </a: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sz="1200">
                          <a:effectLst/>
                        </a:rPr>
                        <a:t>Realidad</a:t>
                      </a:r>
                      <a:br>
                        <a:rPr lang="es-CO" sz="1200">
                          <a:effectLst/>
                        </a:rPr>
                      </a:br>
                      <a:r>
                        <a:rPr lang="es-CO" sz="1200">
                          <a:effectLst/>
                        </a:rPr>
                        <a:t>Negación</a:t>
                      </a:r>
                      <a:br>
                        <a:rPr lang="es-CO" sz="1200">
                          <a:effectLst/>
                        </a:rPr>
                      </a:br>
                      <a:r>
                        <a:rPr lang="es-CO" sz="1200">
                          <a:effectLst/>
                        </a:rPr>
                        <a:t>Limitación</a:t>
                      </a: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sz="1200" dirty="0">
                          <a:effectLst/>
                        </a:rPr>
                        <a:t>Grado</a:t>
                      </a: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sz="1200" b="1" dirty="0">
                          <a:effectLst/>
                        </a:rPr>
                        <a:t>Anticipaciones de la percepción:</a:t>
                      </a:r>
                      <a:r>
                        <a:rPr lang="es-CO" sz="1200" dirty="0">
                          <a:effectLst/>
                        </a:rPr>
                        <a:t/>
                      </a:r>
                      <a:br>
                        <a:rPr lang="es-CO" sz="1200" dirty="0">
                          <a:effectLst/>
                        </a:rPr>
                      </a:br>
                      <a:r>
                        <a:rPr lang="es-CO" sz="1200" dirty="0">
                          <a:effectLst/>
                        </a:rPr>
                        <a:t>En todas las apariencias lo real posee una cantidad intensiva, un grado</a:t>
                      </a: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r>
              <a:tr h="1410218">
                <a:tc>
                  <a:txBody>
                    <a:bodyPr/>
                    <a:lstStyle/>
                    <a:p>
                      <a:r>
                        <a:rPr lang="es-CO" sz="1200">
                          <a:effectLst/>
                        </a:rPr>
                        <a:t>Relación</a:t>
                      </a: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sz="1200" dirty="0">
                          <a:effectLst/>
                        </a:rPr>
                        <a:t/>
                      </a:r>
                      <a:br>
                        <a:rPr lang="es-CO" sz="1200" dirty="0">
                          <a:effectLst/>
                        </a:rPr>
                      </a:br>
                      <a:r>
                        <a:rPr lang="es-CO" sz="1200" dirty="0">
                          <a:effectLst/>
                        </a:rPr>
                        <a:t>Categóricos</a:t>
                      </a:r>
                      <a:br>
                        <a:rPr lang="es-CO" sz="1200" dirty="0">
                          <a:effectLst/>
                        </a:rPr>
                      </a:br>
                      <a:r>
                        <a:rPr lang="es-CO" sz="1200" dirty="0">
                          <a:effectLst/>
                        </a:rPr>
                        <a:t/>
                      </a:r>
                      <a:br>
                        <a:rPr lang="es-CO" sz="1200" dirty="0">
                          <a:effectLst/>
                        </a:rPr>
                      </a:br>
                      <a:r>
                        <a:rPr lang="es-CO" sz="1200" dirty="0">
                          <a:effectLst/>
                        </a:rPr>
                        <a:t>Hipotéticos</a:t>
                      </a:r>
                      <a:br>
                        <a:rPr lang="es-CO" sz="1200" dirty="0">
                          <a:effectLst/>
                        </a:rPr>
                      </a:br>
                      <a:r>
                        <a:rPr lang="es-CO" sz="1200" dirty="0">
                          <a:effectLst/>
                        </a:rPr>
                        <a:t>Disyuntivos</a:t>
                      </a: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sz="1200">
                          <a:effectLst/>
                        </a:rPr>
                        <a:t/>
                      </a:r>
                      <a:br>
                        <a:rPr lang="es-CO" sz="1200">
                          <a:effectLst/>
                        </a:rPr>
                      </a:br>
                      <a:r>
                        <a:rPr lang="es-CO" sz="1200">
                          <a:effectLst/>
                        </a:rPr>
                        <a:t>Subsistencia e inherencia (Sustancia/accidente)</a:t>
                      </a:r>
                      <a:br>
                        <a:rPr lang="es-CO" sz="1200">
                          <a:effectLst/>
                        </a:rPr>
                      </a:br>
                      <a:r>
                        <a:rPr lang="es-CO" sz="1200">
                          <a:effectLst/>
                        </a:rPr>
                        <a:t>Causalidad (causa/efecto)</a:t>
                      </a:r>
                      <a:br>
                        <a:rPr lang="es-CO" sz="1200">
                          <a:effectLst/>
                        </a:rPr>
                      </a:br>
                      <a:r>
                        <a:rPr lang="es-CO" sz="1200">
                          <a:effectLst/>
                        </a:rPr>
                        <a:t>Comunidad (Acción recíproca)</a:t>
                      </a: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sz="1200">
                          <a:effectLst/>
                        </a:rPr>
                        <a:t/>
                      </a:r>
                      <a:br>
                        <a:rPr lang="es-CO" sz="1200">
                          <a:effectLst/>
                        </a:rPr>
                      </a:br>
                      <a:r>
                        <a:rPr lang="es-CO" sz="1200">
                          <a:effectLst/>
                        </a:rPr>
                        <a:t>Permanencia de lo real en el tiempo</a:t>
                      </a:r>
                      <a:br>
                        <a:rPr lang="es-CO" sz="1200">
                          <a:effectLst/>
                        </a:rPr>
                      </a:br>
                      <a:r>
                        <a:rPr lang="es-CO" sz="1200">
                          <a:effectLst/>
                        </a:rPr>
                        <a:t/>
                      </a:r>
                      <a:br>
                        <a:rPr lang="es-CO" sz="1200">
                          <a:effectLst/>
                        </a:rPr>
                      </a:br>
                      <a:r>
                        <a:rPr lang="es-CO" sz="1200">
                          <a:effectLst/>
                        </a:rPr>
                        <a:t>Sucesión de la diversidad</a:t>
                      </a:r>
                      <a:br>
                        <a:rPr lang="es-CO" sz="1200">
                          <a:effectLst/>
                        </a:rPr>
                      </a:br>
                      <a:r>
                        <a:rPr lang="es-CO" sz="1200">
                          <a:effectLst/>
                        </a:rPr>
                        <a:t>Simultaneidad de las determinaciones</a:t>
                      </a: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sz="1200" b="1" dirty="0">
                          <a:effectLst/>
                        </a:rPr>
                        <a:t>Analogías de la experiencia:</a:t>
                      </a:r>
                      <a:r>
                        <a:rPr lang="es-CO" sz="1200" dirty="0">
                          <a:effectLst/>
                        </a:rPr>
                        <a:t/>
                      </a:r>
                      <a:br>
                        <a:rPr lang="es-CO" sz="1200" dirty="0">
                          <a:effectLst/>
                        </a:rPr>
                      </a:br>
                      <a:r>
                        <a:rPr lang="es-CO" sz="1200" dirty="0">
                          <a:effectLst/>
                        </a:rPr>
                        <a:t>Permanencia de la sustancia</a:t>
                      </a:r>
                      <a:br>
                        <a:rPr lang="es-CO" sz="1200" dirty="0">
                          <a:effectLst/>
                        </a:rPr>
                      </a:br>
                      <a:r>
                        <a:rPr lang="es-CO" sz="1200" dirty="0">
                          <a:effectLst/>
                        </a:rPr>
                        <a:t/>
                      </a:r>
                      <a:br>
                        <a:rPr lang="es-CO" sz="1200" dirty="0">
                          <a:effectLst/>
                        </a:rPr>
                      </a:br>
                      <a:r>
                        <a:rPr lang="es-CO" sz="1200" dirty="0">
                          <a:effectLst/>
                        </a:rPr>
                        <a:t>Sucesión temporal según la causalidad</a:t>
                      </a:r>
                      <a:br>
                        <a:rPr lang="es-CO" sz="1200" dirty="0">
                          <a:effectLst/>
                        </a:rPr>
                      </a:br>
                      <a:r>
                        <a:rPr lang="es-CO" sz="1200" dirty="0">
                          <a:effectLst/>
                        </a:rPr>
                        <a:t>Simultaneidad según la ley de acción recíproca</a:t>
                      </a: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r>
              <a:tr h="3011003">
                <a:tc>
                  <a:txBody>
                    <a:bodyPr/>
                    <a:lstStyle/>
                    <a:p>
                      <a:r>
                        <a:rPr lang="es-CO" sz="1200" dirty="0">
                          <a:effectLst/>
                        </a:rPr>
                        <a:t>Modo</a:t>
                      </a: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sz="1200" dirty="0">
                          <a:effectLst/>
                        </a:rPr>
                        <a:t/>
                      </a:r>
                      <a:br>
                        <a:rPr lang="es-CO" sz="1200" dirty="0">
                          <a:effectLst/>
                        </a:rPr>
                      </a:br>
                      <a:r>
                        <a:rPr lang="es-CO" sz="1200" dirty="0">
                          <a:effectLst/>
                        </a:rPr>
                        <a:t>Problemáticos</a:t>
                      </a:r>
                      <a:br>
                        <a:rPr lang="es-CO" sz="1200" dirty="0">
                          <a:effectLst/>
                        </a:rPr>
                      </a:br>
                      <a:r>
                        <a:rPr lang="es-CO" sz="1200" dirty="0">
                          <a:effectLst/>
                        </a:rPr>
                        <a:t/>
                      </a:r>
                      <a:br>
                        <a:rPr lang="es-CO" sz="1200" dirty="0">
                          <a:effectLst/>
                        </a:rPr>
                      </a:br>
                      <a:r>
                        <a:rPr lang="es-CO" sz="1200" dirty="0" err="1">
                          <a:effectLst/>
                        </a:rPr>
                        <a:t>Asertóricos</a:t>
                      </a:r>
                      <a:r>
                        <a:rPr lang="es-CO" sz="1200" dirty="0">
                          <a:effectLst/>
                        </a:rPr>
                        <a:t/>
                      </a:r>
                      <a:br>
                        <a:rPr lang="es-CO" sz="1200" dirty="0">
                          <a:effectLst/>
                        </a:rPr>
                      </a:br>
                      <a:r>
                        <a:rPr lang="es-CO" sz="1200" dirty="0">
                          <a:effectLst/>
                        </a:rPr>
                        <a:t/>
                      </a:r>
                      <a:br>
                        <a:rPr lang="es-CO" sz="1200" dirty="0">
                          <a:effectLst/>
                        </a:rPr>
                      </a:br>
                      <a:r>
                        <a:rPr lang="es-CO" sz="1200" dirty="0">
                          <a:effectLst/>
                        </a:rPr>
                        <a:t>Apodícticos</a:t>
                      </a: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sz="1200" dirty="0">
                          <a:effectLst/>
                        </a:rPr>
                        <a:t/>
                      </a:r>
                      <a:br>
                        <a:rPr lang="es-CO" sz="1200" dirty="0">
                          <a:effectLst/>
                        </a:rPr>
                      </a:br>
                      <a:r>
                        <a:rPr lang="es-CO" sz="1200" dirty="0">
                          <a:effectLst/>
                        </a:rPr>
                        <a:t>Posibilidad-</a:t>
                      </a:r>
                      <a:r>
                        <a:rPr lang="es-CO" sz="1200" dirty="0" err="1">
                          <a:effectLst/>
                        </a:rPr>
                        <a:t>imposibillidad</a:t>
                      </a:r>
                      <a:r>
                        <a:rPr lang="es-CO" sz="1200" dirty="0">
                          <a:effectLst/>
                        </a:rPr>
                        <a:t/>
                      </a:r>
                      <a:br>
                        <a:rPr lang="es-CO" sz="1200" dirty="0">
                          <a:effectLst/>
                        </a:rPr>
                      </a:br>
                      <a:r>
                        <a:rPr lang="es-CO" sz="1200" dirty="0">
                          <a:effectLst/>
                        </a:rPr>
                        <a:t/>
                      </a:r>
                      <a:br>
                        <a:rPr lang="es-CO" sz="1200" dirty="0">
                          <a:effectLst/>
                        </a:rPr>
                      </a:br>
                      <a:r>
                        <a:rPr lang="es-CO" sz="1200" dirty="0">
                          <a:effectLst/>
                        </a:rPr>
                        <a:t>Existencia-no existencia</a:t>
                      </a:r>
                      <a:br>
                        <a:rPr lang="es-CO" sz="1200" dirty="0">
                          <a:effectLst/>
                        </a:rPr>
                      </a:br>
                      <a:r>
                        <a:rPr lang="es-CO" sz="1200" dirty="0">
                          <a:effectLst/>
                        </a:rPr>
                        <a:t/>
                      </a:r>
                      <a:br>
                        <a:rPr lang="es-CO" sz="1200" dirty="0">
                          <a:effectLst/>
                        </a:rPr>
                      </a:br>
                      <a:r>
                        <a:rPr lang="es-CO" sz="1200" dirty="0">
                          <a:effectLst/>
                        </a:rPr>
                        <a:t>Necesidad-contingencia</a:t>
                      </a: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sz="1200" dirty="0">
                          <a:effectLst/>
                        </a:rPr>
                        <a:t/>
                      </a:r>
                      <a:br>
                        <a:rPr lang="es-CO" sz="1200" dirty="0">
                          <a:effectLst/>
                        </a:rPr>
                      </a:br>
                      <a:r>
                        <a:rPr lang="es-CO" sz="1200" dirty="0">
                          <a:effectLst/>
                        </a:rPr>
                        <a:t>Conformidad con la síntesis de diferentes representaciones</a:t>
                      </a:r>
                      <a:br>
                        <a:rPr lang="es-CO" sz="1200" dirty="0">
                          <a:effectLst/>
                        </a:rPr>
                      </a:br>
                      <a:r>
                        <a:rPr lang="es-CO" sz="1200" dirty="0">
                          <a:effectLst/>
                        </a:rPr>
                        <a:t>Existencia en un tiempo determinado</a:t>
                      </a:r>
                      <a:br>
                        <a:rPr lang="es-CO" sz="1200" dirty="0">
                          <a:effectLst/>
                        </a:rPr>
                      </a:br>
                      <a:r>
                        <a:rPr lang="es-CO" sz="1200" dirty="0">
                          <a:effectLst/>
                        </a:rPr>
                        <a:t/>
                      </a:r>
                      <a:br>
                        <a:rPr lang="es-CO" sz="1200" dirty="0">
                          <a:effectLst/>
                        </a:rPr>
                      </a:br>
                      <a:r>
                        <a:rPr lang="es-CO" sz="1200" dirty="0">
                          <a:effectLst/>
                        </a:rPr>
                        <a:t>Existencia en todo tiempo</a:t>
                      </a: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CO" sz="1200" b="1" dirty="0">
                          <a:effectLst/>
                        </a:rPr>
                        <a:t>Postulados del pensamiento empírico en general:</a:t>
                      </a:r>
                      <a:r>
                        <a:rPr lang="es-CO" sz="1200" dirty="0">
                          <a:effectLst/>
                        </a:rPr>
                        <a:t/>
                      </a:r>
                      <a:br>
                        <a:rPr lang="es-CO" sz="1200" dirty="0">
                          <a:effectLst/>
                        </a:rPr>
                      </a:br>
                      <a:r>
                        <a:rPr lang="es-CO" sz="1200" dirty="0">
                          <a:effectLst/>
                        </a:rPr>
                        <a:t/>
                      </a:r>
                      <a:br>
                        <a:rPr lang="es-CO" sz="1200" dirty="0">
                          <a:effectLst/>
                        </a:rPr>
                      </a:br>
                      <a:r>
                        <a:rPr lang="es-CO" sz="1200" dirty="0">
                          <a:effectLst/>
                        </a:rPr>
                        <a:t>Lo que es conforme con las condiciones formales de la experiencia es posible</a:t>
                      </a:r>
                      <a:br>
                        <a:rPr lang="es-CO" sz="1200" dirty="0">
                          <a:effectLst/>
                        </a:rPr>
                      </a:br>
                      <a:r>
                        <a:rPr lang="es-CO" sz="1200" dirty="0">
                          <a:effectLst/>
                        </a:rPr>
                        <a:t>Lo que está en conexión con las condiciones materiales de la experiencia es real</a:t>
                      </a:r>
                      <a:br>
                        <a:rPr lang="es-CO" sz="1200" dirty="0">
                          <a:effectLst/>
                        </a:rPr>
                      </a:br>
                      <a:r>
                        <a:rPr lang="es-CO" sz="1200" dirty="0">
                          <a:effectLst/>
                        </a:rPr>
                        <a:t>Aquello en que la conexión con lo real está determinado por las condiciones universales de la experiencia es necesario.</a:t>
                      </a:r>
                    </a:p>
                  </a:txBody>
                  <a:tcPr marL="25716" marR="25716" marT="12858" marB="12858"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083481" y="76591"/>
            <a:ext cx="69770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800" b="1" i="0" u="none" strike="noStrike" cap="none" normalizeH="0" baseline="0" dirty="0" smtClean="0">
                <a:ln>
                  <a:noFill/>
                </a:ln>
                <a:solidFill>
                  <a:schemeClr val="tx1"/>
                </a:solidFill>
                <a:effectLst/>
                <a:latin typeface="Arial" charset="0"/>
                <a:cs typeface="Arial" charset="0"/>
              </a:rPr>
              <a:t>EL SISTEMA KANTIANO DE LA ANALÍTICA TRASCENDENTAL</a:t>
            </a:r>
            <a:endParaRPr kumimoji="0" lang="es-CO" sz="1800" b="0"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4012027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600" dirty="0" smtClean="0"/>
              <a:t>Apuntes finales del conocimiento en Kant</a:t>
            </a:r>
            <a:endParaRPr lang="es-CO" sz="3600" dirty="0"/>
          </a:p>
        </p:txBody>
      </p:sp>
      <p:sp>
        <p:nvSpPr>
          <p:cNvPr id="3" name="2 Marcador de contenido"/>
          <p:cNvSpPr>
            <a:spLocks noGrp="1"/>
          </p:cNvSpPr>
          <p:nvPr>
            <p:ph idx="1"/>
          </p:nvPr>
        </p:nvSpPr>
        <p:spPr/>
        <p:txBody>
          <a:bodyPr>
            <a:normAutofit fontScale="47500" lnSpcReduction="20000"/>
          </a:bodyPr>
          <a:lstStyle/>
          <a:p>
            <a:r>
              <a:rPr lang="es-CO" sz="5100" dirty="0"/>
              <a:t>El origen de todos nuestros conocimientos está en los sentidos. El espacio es la forma que aportamos para las representaciones externas. El tiempo es la forma pura que previamente aportamos tanto para lo externo como para lo interno.</a:t>
            </a:r>
          </a:p>
          <a:p>
            <a:r>
              <a:rPr lang="es-CO" sz="5100" dirty="0"/>
              <a:t>Aparte de estas formas puras, la razón humana dispone de la facultad del entendimiento, conformadora espontánea con su bagaje de </a:t>
            </a:r>
            <a:r>
              <a:rPr lang="es-CO" sz="5100" dirty="0">
                <a:hlinkClick r:id="rId2" tooltip="Categoría"/>
              </a:rPr>
              <a:t>categorías</a:t>
            </a:r>
            <a:r>
              <a:rPr lang="es-CO" sz="5100" dirty="0"/>
              <a:t>.</a:t>
            </a:r>
          </a:p>
          <a:p>
            <a:r>
              <a:rPr lang="es-CO" sz="5100" dirty="0"/>
              <a:t>Las intuiciones sensibles por sí mismas y solas no engendran conocimiento: son ciegas.</a:t>
            </a:r>
          </a:p>
          <a:p>
            <a:r>
              <a:rPr lang="es-CO" sz="5100" dirty="0"/>
              <a:t>Las intuiciones sensibles constituyen materia de conocimiento en tanto se someten a la conceptualización del entendimiento. Y a partir de allí opera nuestro aparato discursivo.</a:t>
            </a:r>
          </a:p>
          <a:p>
            <a:endParaRPr lang="es-CO" dirty="0"/>
          </a:p>
        </p:txBody>
      </p:sp>
    </p:spTree>
    <p:extLst>
      <p:ext uri="{BB962C8B-B14F-4D97-AF65-F5344CB8AC3E}">
        <p14:creationId xmlns:p14="http://schemas.microsoft.com/office/powerpoint/2010/main" val="336826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a:t>Ética</a:t>
            </a:r>
            <a:br>
              <a:rPr lang="es-CO" b="1" dirty="0"/>
            </a:br>
            <a:endParaRPr lang="es-CO" dirty="0"/>
          </a:p>
        </p:txBody>
      </p:sp>
      <p:sp>
        <p:nvSpPr>
          <p:cNvPr id="3" name="2 Marcador de contenido"/>
          <p:cNvSpPr>
            <a:spLocks noGrp="1"/>
          </p:cNvSpPr>
          <p:nvPr>
            <p:ph idx="1"/>
          </p:nvPr>
        </p:nvSpPr>
        <p:spPr/>
        <p:txBody>
          <a:bodyPr>
            <a:normAutofit fontScale="92500" lnSpcReduction="20000"/>
          </a:bodyPr>
          <a:lstStyle/>
          <a:p>
            <a:r>
              <a:rPr lang="es-CO" dirty="0"/>
              <a:t>El </a:t>
            </a:r>
            <a:r>
              <a:rPr lang="es-CO" dirty="0">
                <a:solidFill>
                  <a:srgbClr val="FF0000"/>
                </a:solidFill>
              </a:rPr>
              <a:t>imperativo categórico </a:t>
            </a:r>
            <a:r>
              <a:rPr lang="es-CO" dirty="0"/>
              <a:t>tiene tres formulaciones:</a:t>
            </a:r>
          </a:p>
          <a:p>
            <a:r>
              <a:rPr lang="es-CO" dirty="0"/>
              <a:t>«Obra sólo según una máxima tal, que puedas querer al mismo tiempo que se torne en ley universal</a:t>
            </a:r>
            <a:r>
              <a:rPr lang="es-CO" dirty="0" smtClean="0"/>
              <a:t>».</a:t>
            </a:r>
            <a:endParaRPr lang="es-CO" dirty="0"/>
          </a:p>
          <a:p>
            <a:r>
              <a:rPr lang="es-CO" dirty="0"/>
              <a:t>«Obra de tal modo que trates a la humanidad, tanto en tu persona como en la de cualquier otro, siempre como un fin y nunca solamente como un medio</a:t>
            </a:r>
            <a:r>
              <a:rPr lang="es-CO" dirty="0" smtClean="0"/>
              <a:t>».</a:t>
            </a:r>
            <a:endParaRPr lang="es-CO" dirty="0"/>
          </a:p>
          <a:p>
            <a:r>
              <a:rPr lang="es-CO" dirty="0"/>
              <a:t>«Obra como si por medio de tus máximas fueras siempre un miembro legislador en un reino universal de los fines</a:t>
            </a:r>
            <a:r>
              <a:rPr lang="es-CO" dirty="0" smtClean="0"/>
              <a:t>».</a:t>
            </a:r>
            <a:endParaRPr lang="es-CO" dirty="0"/>
          </a:p>
          <a:p>
            <a:endParaRPr lang="es-CO" dirty="0"/>
          </a:p>
        </p:txBody>
      </p:sp>
    </p:spTree>
    <p:extLst>
      <p:ext uri="{BB962C8B-B14F-4D97-AF65-F5344CB8AC3E}">
        <p14:creationId xmlns:p14="http://schemas.microsoft.com/office/powerpoint/2010/main" val="2572897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Kant sintetiza su pensamiento</a:t>
            </a:r>
            <a:endParaRPr lang="es-CO" dirty="0"/>
          </a:p>
        </p:txBody>
      </p:sp>
      <p:sp>
        <p:nvSpPr>
          <p:cNvPr id="3" name="2 Marcador de contenido"/>
          <p:cNvSpPr>
            <a:spLocks noGrp="1"/>
          </p:cNvSpPr>
          <p:nvPr>
            <p:ph idx="1"/>
          </p:nvPr>
        </p:nvSpPr>
        <p:spPr/>
        <p:txBody>
          <a:bodyPr>
            <a:normAutofit fontScale="77500" lnSpcReduction="20000"/>
          </a:bodyPr>
          <a:lstStyle/>
          <a:p>
            <a:r>
              <a:rPr lang="es-CO" dirty="0"/>
              <a:t>en general «el campo de la filosofía en sentido </a:t>
            </a:r>
            <a:r>
              <a:rPr lang="es-CO" dirty="0">
                <a:solidFill>
                  <a:srgbClr val="FF0000"/>
                </a:solidFill>
              </a:rPr>
              <a:t>cosmopolita</a:t>
            </a:r>
            <a:r>
              <a:rPr lang="es-CO" dirty="0"/>
              <a:t>», en tres preguntas: ¿</a:t>
            </a:r>
            <a:r>
              <a:rPr lang="es-CO" b="1" dirty="0"/>
              <a:t>Qué debo hacer</a:t>
            </a:r>
            <a:r>
              <a:rPr lang="es-CO" dirty="0"/>
              <a:t>?, ¿</a:t>
            </a:r>
            <a:r>
              <a:rPr lang="es-CO" b="1" dirty="0"/>
              <a:t>Qué puedo saber</a:t>
            </a:r>
            <a:r>
              <a:rPr lang="es-CO" dirty="0"/>
              <a:t>?, ¿</a:t>
            </a:r>
            <a:r>
              <a:rPr lang="es-CO" b="1" dirty="0"/>
              <a:t>Qué me está permitido esperar</a:t>
            </a:r>
            <a:r>
              <a:rPr lang="es-CO" dirty="0"/>
              <a:t>?, que pueden resumirse en una sola: ¿</a:t>
            </a:r>
            <a:r>
              <a:rPr lang="es-CO" b="1" dirty="0"/>
              <a:t>Qué es el </a:t>
            </a:r>
            <a:r>
              <a:rPr lang="es-CO" b="1" dirty="0" smtClean="0"/>
              <a:t>hombre</a:t>
            </a:r>
            <a:r>
              <a:rPr lang="es-CO" dirty="0" smtClean="0"/>
              <a:t>?</a:t>
            </a:r>
            <a:endParaRPr lang="es-CO" dirty="0"/>
          </a:p>
          <a:p>
            <a:r>
              <a:rPr lang="es-CO" dirty="0"/>
              <a:t>A la </a:t>
            </a:r>
            <a:r>
              <a:rPr lang="es-CO" u="sng" dirty="0"/>
              <a:t>primera</a:t>
            </a:r>
            <a:r>
              <a:rPr lang="es-CO" dirty="0"/>
              <a:t> interrogante trata de dar respuesta la moral. A la </a:t>
            </a:r>
            <a:r>
              <a:rPr lang="es-CO" u="sng" dirty="0"/>
              <a:t>segunda</a:t>
            </a:r>
            <a:r>
              <a:rPr lang="es-CO" dirty="0"/>
              <a:t>, el análisis de la </a:t>
            </a:r>
            <a:r>
              <a:rPr lang="es-CO" i="1" dirty="0"/>
              <a:t>Crítica de la razón pura</a:t>
            </a:r>
            <a:r>
              <a:rPr lang="es-CO" dirty="0"/>
              <a:t> en torno de las posibilidades y límites del conocimiento humano. A la </a:t>
            </a:r>
            <a:r>
              <a:rPr lang="es-CO" u="sng" dirty="0"/>
              <a:t>tercera</a:t>
            </a:r>
            <a:r>
              <a:rPr lang="es-CO" dirty="0"/>
              <a:t> trata de responder la religión.</a:t>
            </a:r>
          </a:p>
          <a:p>
            <a:r>
              <a:rPr lang="es-CO" dirty="0"/>
              <a:t>Kant concluye su estudio epistemológico haciendo especial hincapié en </a:t>
            </a:r>
            <a:r>
              <a:rPr lang="es-CO" dirty="0">
                <a:solidFill>
                  <a:srgbClr val="FF0000"/>
                </a:solidFill>
              </a:rPr>
              <a:t>la importancia del deber</a:t>
            </a:r>
            <a:r>
              <a:rPr lang="es-CO" dirty="0"/>
              <a:t>, que es donde reside la virtud de toda acción. Al hacer coincidir la máxima de cualquier acción con la ley práctica, el ser humano habrá encontrado el </a:t>
            </a:r>
            <a:r>
              <a:rPr lang="es-CO" dirty="0">
                <a:effectLst>
                  <a:outerShdw blurRad="38100" dist="38100" dir="2700000" algn="tl">
                    <a:srgbClr val="000000">
                      <a:alpha val="43137"/>
                    </a:srgbClr>
                  </a:outerShdw>
                </a:effectLst>
              </a:rPr>
              <a:t>principio objetivo y universal del obrar</a:t>
            </a:r>
            <a:r>
              <a:rPr lang="es-CO" dirty="0"/>
              <a:t>.</a:t>
            </a:r>
          </a:p>
          <a:p>
            <a:endParaRPr lang="es-CO" dirty="0"/>
          </a:p>
        </p:txBody>
      </p:sp>
    </p:spTree>
    <p:extLst>
      <p:ext uri="{BB962C8B-B14F-4D97-AF65-F5344CB8AC3E}">
        <p14:creationId xmlns:p14="http://schemas.microsoft.com/office/powerpoint/2010/main" val="2806736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dirty="0"/>
              <a:t>La </a:t>
            </a:r>
            <a:r>
              <a:rPr lang="es-CO" sz="3200" b="1" i="1" dirty="0"/>
              <a:t>Crítica del juicio</a:t>
            </a:r>
            <a:r>
              <a:rPr lang="es-CO" sz="3200" dirty="0"/>
              <a:t> o </a:t>
            </a:r>
            <a:r>
              <a:rPr lang="es-CO" sz="3200" b="1" i="1" dirty="0"/>
              <a:t>Crítica de la facultad de juzgar</a:t>
            </a:r>
            <a:r>
              <a:rPr lang="es-CO" sz="3200" dirty="0"/>
              <a:t> </a:t>
            </a:r>
            <a:endParaRPr lang="es-CO" sz="3200" dirty="0"/>
          </a:p>
        </p:txBody>
      </p:sp>
      <p:sp>
        <p:nvSpPr>
          <p:cNvPr id="3" name="2 Marcador de contenido"/>
          <p:cNvSpPr>
            <a:spLocks noGrp="1"/>
          </p:cNvSpPr>
          <p:nvPr>
            <p:ph idx="1"/>
          </p:nvPr>
        </p:nvSpPr>
        <p:spPr/>
        <p:txBody>
          <a:bodyPr>
            <a:normAutofit fontScale="92500"/>
          </a:bodyPr>
          <a:lstStyle/>
          <a:p>
            <a:r>
              <a:rPr lang="es-CO" dirty="0"/>
              <a:t>Para Kant, la complacencia que determina al juicio de gusto es sin interés </a:t>
            </a:r>
            <a:r>
              <a:rPr lang="es-CO" dirty="0" smtClean="0"/>
              <a:t>alguno</a:t>
            </a:r>
          </a:p>
          <a:p>
            <a:r>
              <a:rPr lang="es-CO" dirty="0"/>
              <a:t>el juicio estético no aporta conocimiento del </a:t>
            </a:r>
            <a:r>
              <a:rPr lang="es-CO" dirty="0" smtClean="0"/>
              <a:t>objeto</a:t>
            </a:r>
          </a:p>
          <a:p>
            <a:r>
              <a:rPr lang="es-CO" dirty="0"/>
              <a:t>El juicio estético reposa de tal manera en fundamentos </a:t>
            </a:r>
            <a:r>
              <a:rPr lang="es-CO" i="1" dirty="0"/>
              <a:t>a priori</a:t>
            </a:r>
            <a:r>
              <a:rPr lang="es-CO" dirty="0"/>
              <a:t>, y un juicio tal es puro solamente en la medida en que ninguna complacencia meramente empírica se mezcle al fundamento de la determinación del mismo.</a:t>
            </a:r>
            <a:endParaRPr lang="es-CO" dirty="0"/>
          </a:p>
        </p:txBody>
      </p:sp>
    </p:spTree>
    <p:extLst>
      <p:ext uri="{BB962C8B-B14F-4D97-AF65-F5344CB8AC3E}">
        <p14:creationId xmlns:p14="http://schemas.microsoft.com/office/powerpoint/2010/main" val="1949563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a:t>Kant determina tres tipos de complacencias:</a:t>
            </a:r>
            <a:endParaRPr lang="es-CO" dirty="0"/>
          </a:p>
        </p:txBody>
      </p:sp>
      <p:sp>
        <p:nvSpPr>
          <p:cNvPr id="3" name="2 Marcador de contenido"/>
          <p:cNvSpPr>
            <a:spLocks noGrp="1"/>
          </p:cNvSpPr>
          <p:nvPr>
            <p:ph idx="1"/>
          </p:nvPr>
        </p:nvSpPr>
        <p:spPr/>
        <p:txBody>
          <a:bodyPr>
            <a:normAutofit fontScale="92500" lnSpcReduction="20000"/>
          </a:bodyPr>
          <a:lstStyle/>
          <a:p>
            <a:r>
              <a:rPr lang="es-CO" dirty="0"/>
              <a:t>la de </a:t>
            </a:r>
            <a:r>
              <a:rPr lang="es-CO" dirty="0">
                <a:solidFill>
                  <a:srgbClr val="FF0000"/>
                </a:solidFill>
              </a:rPr>
              <a:t>lo agradable</a:t>
            </a:r>
            <a:r>
              <a:rPr lang="es-CO" dirty="0"/>
              <a:t>, que es aquel tipo de obra que simplemente </a:t>
            </a:r>
            <a:r>
              <a:rPr lang="es-CO" dirty="0" smtClean="0"/>
              <a:t>deleita</a:t>
            </a:r>
          </a:p>
          <a:p>
            <a:r>
              <a:rPr lang="es-CO" dirty="0"/>
              <a:t>la de </a:t>
            </a:r>
            <a:r>
              <a:rPr lang="es-CO" dirty="0">
                <a:solidFill>
                  <a:srgbClr val="FF0000"/>
                </a:solidFill>
              </a:rPr>
              <a:t>lo bueno</a:t>
            </a:r>
            <a:r>
              <a:rPr lang="es-CO" dirty="0"/>
              <a:t>, que es estimado bajo valor objetivo con atributos ajenos al juicio </a:t>
            </a:r>
            <a:r>
              <a:rPr lang="es-CO" dirty="0" smtClean="0"/>
              <a:t>desinteresado</a:t>
            </a:r>
          </a:p>
          <a:p>
            <a:r>
              <a:rPr lang="es-CO" dirty="0"/>
              <a:t> y </a:t>
            </a:r>
            <a:r>
              <a:rPr lang="es-CO" dirty="0">
                <a:solidFill>
                  <a:srgbClr val="FF0000"/>
                </a:solidFill>
              </a:rPr>
              <a:t>lo bello </a:t>
            </a:r>
            <a:r>
              <a:rPr lang="es-CO" dirty="0"/>
              <a:t>como aquello que </a:t>
            </a:r>
            <a:r>
              <a:rPr lang="es-CO" dirty="0" smtClean="0"/>
              <a:t>place</a:t>
            </a:r>
          </a:p>
          <a:p>
            <a:r>
              <a:rPr lang="es-CO" dirty="0">
                <a:effectLst>
                  <a:outerShdw blurRad="38100" dist="38100" dir="2700000" algn="tl">
                    <a:srgbClr val="000000">
                      <a:alpha val="43137"/>
                    </a:srgbClr>
                  </a:outerShdw>
                </a:effectLst>
              </a:rPr>
              <a:t>Sólo lo bello entra en el ámbito del auténtico juicio estético</a:t>
            </a:r>
            <a:r>
              <a:rPr lang="es-CO" dirty="0"/>
              <a:t>, pues es una complacencia desinteresada y libre, sin reposar en interés alguno, ni el de los sentidos, ni el de la razón, ni el de la fuerza de aprobación.</a:t>
            </a:r>
            <a:endParaRPr lang="es-CO" dirty="0"/>
          </a:p>
        </p:txBody>
      </p:sp>
    </p:spTree>
    <p:extLst>
      <p:ext uri="{BB962C8B-B14F-4D97-AF65-F5344CB8AC3E}">
        <p14:creationId xmlns:p14="http://schemas.microsoft.com/office/powerpoint/2010/main" val="20939206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Definiciones de lo bello</a:t>
            </a:r>
            <a:endParaRPr lang="es-CO" dirty="0"/>
          </a:p>
        </p:txBody>
      </p:sp>
      <p:sp>
        <p:nvSpPr>
          <p:cNvPr id="3" name="2 Marcador de contenido"/>
          <p:cNvSpPr>
            <a:spLocks noGrp="1"/>
          </p:cNvSpPr>
          <p:nvPr>
            <p:ph idx="1"/>
          </p:nvPr>
        </p:nvSpPr>
        <p:spPr/>
        <p:txBody>
          <a:bodyPr>
            <a:normAutofit fontScale="70000" lnSpcReduction="20000"/>
          </a:bodyPr>
          <a:lstStyle/>
          <a:p>
            <a:r>
              <a:rPr lang="es-CO" dirty="0"/>
              <a:t>Definición de lo bello deducida del primer momento: gusto es la facultad de juzgar un objeto o un modo de representación por una complacencia o displicencia sin interés alguno. El objeto de tal complacencia se llama «bello».</a:t>
            </a:r>
          </a:p>
          <a:p>
            <a:r>
              <a:rPr lang="es-CO" dirty="0"/>
              <a:t>Definición deducida del segundo momento: bello es lo que place universalmente sin concepto. Un juicio estético cuando es referido a lo bello (no a lo agradable) tiene como objetivo una cierta universalidad.</a:t>
            </a:r>
          </a:p>
          <a:p>
            <a:r>
              <a:rPr lang="es-CO" dirty="0"/>
              <a:t>Definición de lo bello deducida del tercer momento: belleza es forma de la conformidad a fin de un objeto, en la medida en que sea percibida está en éste se sin la representación de un fin.</a:t>
            </a:r>
          </a:p>
          <a:p>
            <a:r>
              <a:rPr lang="es-CO" dirty="0"/>
              <a:t>Definición de lo bello deducida del cuarto momento: bello es lo que es conocido sin concepto como objeto de una complacencia necesaria.</a:t>
            </a:r>
          </a:p>
          <a:p>
            <a:endParaRPr lang="es-CO" dirty="0"/>
          </a:p>
        </p:txBody>
      </p:sp>
    </p:spTree>
    <p:extLst>
      <p:ext uri="{BB962C8B-B14F-4D97-AF65-F5344CB8AC3E}">
        <p14:creationId xmlns:p14="http://schemas.microsoft.com/office/powerpoint/2010/main" val="3976640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CO" dirty="0" smtClean="0"/>
              <a:t>OBRAS:  </a:t>
            </a:r>
            <a:endParaRPr lang="es-CO"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989759118"/>
              </p:ext>
            </p:extLst>
          </p:nvPr>
        </p:nvGraphicFramePr>
        <p:xfrm>
          <a:off x="457200" y="1340769"/>
          <a:ext cx="8229600" cy="5184574"/>
        </p:xfrm>
        <a:graphic>
          <a:graphicData uri="http://schemas.openxmlformats.org/drawingml/2006/table">
            <a:tbl>
              <a:tblPr/>
              <a:tblGrid>
                <a:gridCol w="4114800"/>
                <a:gridCol w="4114800"/>
              </a:tblGrid>
              <a:tr h="450832">
                <a:tc>
                  <a:txBody>
                    <a:bodyPr/>
                    <a:lstStyle/>
                    <a:p>
                      <a:pPr algn="l"/>
                      <a:r>
                        <a:rPr lang="es-CO" dirty="0"/>
                        <a:t>1759</a:t>
                      </a:r>
                    </a:p>
                  </a:txBody>
                  <a:tcPr anchor="ctr">
                    <a:lnL>
                      <a:noFill/>
                    </a:lnL>
                    <a:lnR>
                      <a:noFill/>
                    </a:lnR>
                    <a:lnT>
                      <a:noFill/>
                    </a:lnT>
                    <a:lnB>
                      <a:noFill/>
                    </a:lnB>
                  </a:tcPr>
                </a:tc>
                <a:tc>
                  <a:txBody>
                    <a:bodyPr/>
                    <a:lstStyle/>
                    <a:p>
                      <a:pPr algn="l"/>
                      <a:r>
                        <a:rPr lang="es-CO" i="1"/>
                        <a:t>Consideraciones sobre el optimismo</a:t>
                      </a:r>
                      <a:endParaRPr lang="es-CO"/>
                    </a:p>
                  </a:txBody>
                  <a:tcPr anchor="ctr">
                    <a:lnL>
                      <a:noFill/>
                    </a:lnL>
                    <a:lnR>
                      <a:noFill/>
                    </a:lnR>
                    <a:lnT>
                      <a:noFill/>
                    </a:lnT>
                    <a:lnB>
                      <a:noFill/>
                    </a:lnB>
                  </a:tcPr>
                </a:tc>
              </a:tr>
              <a:tr h="788957">
                <a:tc>
                  <a:txBody>
                    <a:bodyPr/>
                    <a:lstStyle/>
                    <a:p>
                      <a:pPr algn="l"/>
                      <a:r>
                        <a:rPr lang="es-CO" dirty="0"/>
                        <a:t>1762</a:t>
                      </a:r>
                    </a:p>
                  </a:txBody>
                  <a:tcPr anchor="ctr">
                    <a:lnL>
                      <a:noFill/>
                    </a:lnL>
                    <a:lnR>
                      <a:noFill/>
                    </a:lnR>
                    <a:lnT>
                      <a:noFill/>
                    </a:lnT>
                    <a:lnB>
                      <a:noFill/>
                    </a:lnB>
                  </a:tcPr>
                </a:tc>
                <a:tc>
                  <a:txBody>
                    <a:bodyPr/>
                    <a:lstStyle/>
                    <a:p>
                      <a:pPr algn="l"/>
                      <a:r>
                        <a:rPr lang="es-CO" i="1" dirty="0"/>
                        <a:t>El único fundamento posible para una demostración de la existencia de Dios</a:t>
                      </a:r>
                      <a:endParaRPr lang="es-CO" dirty="0"/>
                    </a:p>
                  </a:txBody>
                  <a:tcPr anchor="ctr">
                    <a:lnL>
                      <a:noFill/>
                    </a:lnL>
                    <a:lnR>
                      <a:noFill/>
                    </a:lnR>
                    <a:lnT>
                      <a:noFill/>
                    </a:lnT>
                    <a:lnB>
                      <a:noFill/>
                    </a:lnB>
                  </a:tcPr>
                </a:tc>
              </a:tr>
              <a:tr h="788957">
                <a:tc>
                  <a:txBody>
                    <a:bodyPr/>
                    <a:lstStyle/>
                    <a:p>
                      <a:pPr algn="l"/>
                      <a:r>
                        <a:rPr lang="es-CO"/>
                        <a:t>1763</a:t>
                      </a:r>
                    </a:p>
                  </a:txBody>
                  <a:tcPr anchor="ctr">
                    <a:lnL>
                      <a:noFill/>
                    </a:lnL>
                    <a:lnR>
                      <a:noFill/>
                    </a:lnR>
                    <a:lnT>
                      <a:noFill/>
                    </a:lnT>
                    <a:lnB>
                      <a:noFill/>
                    </a:lnB>
                  </a:tcPr>
                </a:tc>
                <a:tc>
                  <a:txBody>
                    <a:bodyPr/>
                    <a:lstStyle/>
                    <a:p>
                      <a:pPr algn="l"/>
                      <a:r>
                        <a:rPr lang="es-CO" i="1"/>
                        <a:t>Ensayo para introducir en la filosofía el concepto de cantidad negativa</a:t>
                      </a:r>
                      <a:endParaRPr lang="es-CO"/>
                    </a:p>
                  </a:txBody>
                  <a:tcPr anchor="ctr">
                    <a:lnL>
                      <a:noFill/>
                    </a:lnL>
                    <a:lnR>
                      <a:noFill/>
                    </a:lnR>
                    <a:lnT>
                      <a:noFill/>
                    </a:lnT>
                    <a:lnB>
                      <a:noFill/>
                    </a:lnB>
                  </a:tcPr>
                </a:tc>
              </a:tr>
              <a:tr h="788957">
                <a:tc>
                  <a:txBody>
                    <a:bodyPr/>
                    <a:lstStyle/>
                    <a:p>
                      <a:pPr algn="l"/>
                      <a:r>
                        <a:rPr lang="es-CO"/>
                        <a:t>1764</a:t>
                      </a:r>
                    </a:p>
                  </a:txBody>
                  <a:tcPr anchor="ctr">
                    <a:lnL>
                      <a:noFill/>
                    </a:lnL>
                    <a:lnR>
                      <a:noFill/>
                    </a:lnR>
                    <a:lnT>
                      <a:noFill/>
                    </a:lnT>
                    <a:lnB>
                      <a:noFill/>
                    </a:lnB>
                  </a:tcPr>
                </a:tc>
                <a:tc>
                  <a:txBody>
                    <a:bodyPr/>
                    <a:lstStyle/>
                    <a:p>
                      <a:pPr algn="l"/>
                      <a:r>
                        <a:rPr lang="es-CO" i="1"/>
                        <a:t>Observaciones sobre el sentimiento de lo bello y lo sublime</a:t>
                      </a:r>
                      <a:endParaRPr lang="es-CO"/>
                    </a:p>
                  </a:txBody>
                  <a:tcPr anchor="ctr">
                    <a:lnL>
                      <a:noFill/>
                    </a:lnL>
                    <a:lnR>
                      <a:noFill/>
                    </a:lnR>
                    <a:lnT>
                      <a:noFill/>
                    </a:lnT>
                    <a:lnB>
                      <a:noFill/>
                    </a:lnB>
                  </a:tcPr>
                </a:tc>
              </a:tr>
              <a:tr h="788957">
                <a:tc>
                  <a:txBody>
                    <a:bodyPr/>
                    <a:lstStyle/>
                    <a:p>
                      <a:pPr algn="l"/>
                      <a:r>
                        <a:rPr lang="es-CO"/>
                        <a:t>1764</a:t>
                      </a:r>
                    </a:p>
                  </a:txBody>
                  <a:tcPr anchor="ctr">
                    <a:lnL>
                      <a:noFill/>
                    </a:lnL>
                    <a:lnR>
                      <a:noFill/>
                    </a:lnR>
                    <a:lnT>
                      <a:noFill/>
                    </a:lnT>
                    <a:lnB>
                      <a:noFill/>
                    </a:lnB>
                  </a:tcPr>
                </a:tc>
                <a:tc>
                  <a:txBody>
                    <a:bodyPr/>
                    <a:lstStyle/>
                    <a:p>
                      <a:pPr algn="l"/>
                      <a:r>
                        <a:rPr lang="es-CO" i="1"/>
                        <a:t>Investigaciones sobre la claridad de los principios de la teología y de la moral</a:t>
                      </a:r>
                      <a:endParaRPr lang="es-CO"/>
                    </a:p>
                  </a:txBody>
                  <a:tcPr anchor="ctr">
                    <a:lnL>
                      <a:noFill/>
                    </a:lnL>
                    <a:lnR>
                      <a:noFill/>
                    </a:lnR>
                    <a:lnT>
                      <a:noFill/>
                    </a:lnT>
                    <a:lnB>
                      <a:noFill/>
                    </a:lnB>
                  </a:tcPr>
                </a:tc>
              </a:tr>
              <a:tr h="788957">
                <a:tc>
                  <a:txBody>
                    <a:bodyPr/>
                    <a:lstStyle/>
                    <a:p>
                      <a:pPr algn="l"/>
                      <a:r>
                        <a:rPr lang="es-CO"/>
                        <a:t>1766</a:t>
                      </a:r>
                    </a:p>
                  </a:txBody>
                  <a:tcPr anchor="ctr">
                    <a:lnL>
                      <a:noFill/>
                    </a:lnL>
                    <a:lnR>
                      <a:noFill/>
                    </a:lnR>
                    <a:lnT>
                      <a:noFill/>
                    </a:lnT>
                    <a:lnB>
                      <a:noFill/>
                    </a:lnB>
                  </a:tcPr>
                </a:tc>
                <a:tc>
                  <a:txBody>
                    <a:bodyPr/>
                    <a:lstStyle/>
                    <a:p>
                      <a:pPr algn="l"/>
                      <a:r>
                        <a:rPr lang="es-CO" i="1"/>
                        <a:t>Los sueños de un visionario explicados por los sueños de la metafísica</a:t>
                      </a:r>
                      <a:endParaRPr lang="es-CO"/>
                    </a:p>
                  </a:txBody>
                  <a:tcPr anchor="ctr">
                    <a:lnL>
                      <a:noFill/>
                    </a:lnL>
                    <a:lnR>
                      <a:noFill/>
                    </a:lnR>
                    <a:lnT>
                      <a:noFill/>
                    </a:lnT>
                    <a:lnB>
                      <a:noFill/>
                    </a:lnB>
                  </a:tcPr>
                </a:tc>
              </a:tr>
              <a:tr h="788957">
                <a:tc>
                  <a:txBody>
                    <a:bodyPr/>
                    <a:lstStyle/>
                    <a:p>
                      <a:pPr algn="l"/>
                      <a:r>
                        <a:rPr lang="es-CO"/>
                        <a:t>1770</a:t>
                      </a:r>
                    </a:p>
                  </a:txBody>
                  <a:tcPr anchor="ctr">
                    <a:lnL>
                      <a:noFill/>
                    </a:lnL>
                    <a:lnR>
                      <a:noFill/>
                    </a:lnR>
                    <a:lnT>
                      <a:noFill/>
                    </a:lnT>
                    <a:lnB>
                      <a:noFill/>
                    </a:lnB>
                  </a:tcPr>
                </a:tc>
                <a:tc>
                  <a:txBody>
                    <a:bodyPr/>
                    <a:lstStyle/>
                    <a:p>
                      <a:pPr algn="l"/>
                      <a:r>
                        <a:rPr lang="es-CO" i="1" dirty="0"/>
                        <a:t>Sobre la forma y los principios del mundo sensible y del inteligible</a:t>
                      </a:r>
                      <a:endParaRPr lang="es-CO" dirty="0"/>
                    </a:p>
                  </a:txBody>
                  <a:tcPr anchor="ctr">
                    <a:lnL>
                      <a:noFill/>
                    </a:lnL>
                    <a:lnR>
                      <a:noFill/>
                    </a:lnR>
                    <a:lnT>
                      <a:noFill/>
                    </a:lnT>
                    <a:lnB>
                      <a:noFill/>
                    </a:lnB>
                  </a:tcPr>
                </a:tc>
              </a:tr>
            </a:tbl>
          </a:graphicData>
        </a:graphic>
      </p:graphicFrame>
      <p:sp>
        <p:nvSpPr>
          <p:cNvPr id="6" name="Rectangle 1"/>
          <p:cNvSpPr>
            <a:spLocks noChangeArrowheads="1"/>
          </p:cNvSpPr>
          <p:nvPr/>
        </p:nvSpPr>
        <p:spPr bwMode="auto">
          <a:xfrm>
            <a:off x="3563888" y="678080"/>
            <a:ext cx="31323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800" b="1" i="0" u="none" strike="noStrike" cap="none" normalizeH="0" baseline="0" dirty="0" smtClean="0">
                <a:ln>
                  <a:noFill/>
                </a:ln>
                <a:solidFill>
                  <a:schemeClr val="tx1"/>
                </a:solidFill>
                <a:effectLst/>
                <a:latin typeface="Arial" pitchFamily="34" charset="0"/>
                <a:cs typeface="Arial" pitchFamily="34" charset="0"/>
              </a:rPr>
              <a:t>Fase </a:t>
            </a:r>
            <a:r>
              <a:rPr kumimoji="0" lang="es-CO" sz="1800" b="1" i="0" u="none" strike="noStrike" cap="none" normalizeH="0" baseline="0" dirty="0" err="1" smtClean="0">
                <a:ln>
                  <a:noFill/>
                </a:ln>
                <a:solidFill>
                  <a:schemeClr val="tx1"/>
                </a:solidFill>
                <a:effectLst/>
                <a:latin typeface="Arial" pitchFamily="34" charset="0"/>
                <a:cs typeface="Arial" pitchFamily="34" charset="0"/>
              </a:rPr>
              <a:t>precrítica</a:t>
            </a:r>
            <a:r>
              <a:rPr kumimoji="0" lang="es-CO" sz="1800" b="1" i="0" u="none" strike="noStrike" cap="none" normalizeH="0" baseline="0" dirty="0" smtClean="0">
                <a:ln>
                  <a:noFill/>
                </a:ln>
                <a:solidFill>
                  <a:schemeClr val="tx1"/>
                </a:solidFill>
                <a:effectLst/>
                <a:latin typeface="Arial" pitchFamily="34" charset="0"/>
                <a:cs typeface="Arial" pitchFamily="34" charset="0"/>
              </a:rPr>
              <a:t> (1746-1781)</a:t>
            </a:r>
            <a:r>
              <a:rPr kumimoji="0" lang="es-CO" sz="1800" b="0" i="0" u="none" strike="noStrike" cap="none" normalizeH="0" baseline="0" dirty="0" smtClean="0">
                <a:ln>
                  <a:noFill/>
                </a:ln>
                <a:solidFill>
                  <a:schemeClr val="tx1"/>
                </a:solidFill>
                <a:effectLst/>
                <a:latin typeface="Arial" pitchFamily="34" charset="0"/>
                <a:cs typeface="Arial" pitchFamily="34" charset="0"/>
              </a:rPr>
              <a:t> </a:t>
            </a:r>
          </a:p>
        </p:txBody>
      </p:sp>
    </p:spTree>
    <p:extLst>
      <p:ext uri="{BB962C8B-B14F-4D97-AF65-F5344CB8AC3E}">
        <p14:creationId xmlns:p14="http://schemas.microsoft.com/office/powerpoint/2010/main" val="9112063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a:t>Lo sublime</a:t>
            </a:r>
            <a:br>
              <a:rPr lang="es-CO" b="1" dirty="0"/>
            </a:br>
            <a:endParaRPr lang="es-CO" dirty="0"/>
          </a:p>
        </p:txBody>
      </p:sp>
      <p:sp>
        <p:nvSpPr>
          <p:cNvPr id="3" name="2 Marcador de contenido"/>
          <p:cNvSpPr>
            <a:spLocks noGrp="1"/>
          </p:cNvSpPr>
          <p:nvPr>
            <p:ph idx="1"/>
          </p:nvPr>
        </p:nvSpPr>
        <p:spPr/>
        <p:txBody>
          <a:bodyPr>
            <a:normAutofit fontScale="92500" lnSpcReduction="20000"/>
          </a:bodyPr>
          <a:lstStyle/>
          <a:p>
            <a:r>
              <a:rPr lang="es-CO" dirty="0"/>
              <a:t>Una de las definiciones más innovadoras e interesantes de la </a:t>
            </a:r>
            <a:r>
              <a:rPr lang="es-CO" i="1" dirty="0"/>
              <a:t>Crítica del juicio</a:t>
            </a:r>
            <a:r>
              <a:rPr lang="es-CO" dirty="0"/>
              <a:t> es aquella que gira en torno al concepto de lo </a:t>
            </a:r>
            <a:r>
              <a:rPr lang="es-CO" dirty="0">
                <a:hlinkClick r:id="rId2" tooltip="Sublime"/>
              </a:rPr>
              <a:t>sublime</a:t>
            </a:r>
            <a:r>
              <a:rPr lang="es-CO" dirty="0"/>
              <a:t>, como contraposición a lo bello, pero entrando todavía dentro de la experiencia estética. Lo sublime se convertiría posteriormente en uno de los conceptos que más interesaron a los románticos alemanes, volviéndose por ejemplo un tema recurrente en la pintura de </a:t>
            </a:r>
            <a:r>
              <a:rPr lang="es-CO" dirty="0" err="1">
                <a:hlinkClick r:id="rId3" tooltip="Caspar David Friedrich"/>
              </a:rPr>
              <a:t>Caspar</a:t>
            </a:r>
            <a:r>
              <a:rPr lang="es-CO" dirty="0">
                <a:hlinkClick r:id="rId3" tooltip="Caspar David Friedrich"/>
              </a:rPr>
              <a:t> David Friedrich</a:t>
            </a:r>
            <a:r>
              <a:rPr lang="es-CO" dirty="0"/>
              <a:t>, que representa este concepto con fidelidad en su obra </a:t>
            </a:r>
            <a:r>
              <a:rPr lang="es-CO" i="1" dirty="0"/>
              <a:t>Monje frente al mar</a:t>
            </a:r>
            <a:endParaRPr lang="es-CO" dirty="0"/>
          </a:p>
        </p:txBody>
      </p:sp>
    </p:spTree>
    <p:extLst>
      <p:ext uri="{BB962C8B-B14F-4D97-AF65-F5344CB8AC3E}">
        <p14:creationId xmlns:p14="http://schemas.microsoft.com/office/powerpoint/2010/main" val="3860867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a:t>El genio</a:t>
            </a:r>
            <a:br>
              <a:rPr lang="es-CO" b="1" dirty="0"/>
            </a:br>
            <a:endParaRPr lang="es-CO" dirty="0"/>
          </a:p>
        </p:txBody>
      </p:sp>
      <p:sp>
        <p:nvSpPr>
          <p:cNvPr id="3" name="2 Marcador de contenido"/>
          <p:cNvSpPr>
            <a:spLocks noGrp="1"/>
          </p:cNvSpPr>
          <p:nvPr>
            <p:ph idx="1"/>
          </p:nvPr>
        </p:nvSpPr>
        <p:spPr>
          <a:xfrm>
            <a:off x="457200" y="980728"/>
            <a:ext cx="8229600" cy="5616624"/>
          </a:xfrm>
        </p:spPr>
        <p:txBody>
          <a:bodyPr>
            <a:normAutofit fontScale="70000" lnSpcReduction="20000"/>
          </a:bodyPr>
          <a:lstStyle/>
          <a:p>
            <a:r>
              <a:rPr lang="es-CO" dirty="0"/>
              <a:t>Primero — genio es un talento para el arte y no para la ciencia, pues esta última va precedida por reglas conocidas que deben determinar el procedimiento en la misma.</a:t>
            </a:r>
          </a:p>
          <a:p>
            <a:r>
              <a:rPr lang="es-CO" dirty="0"/>
              <a:t>Segundo — es menester una relación entre imaginación y entendimiento, siendo el segundo aquel que determina el producto como fin, pero siendo la primera clave para la intuición de la representación del concepto.</a:t>
            </a:r>
          </a:p>
          <a:p>
            <a:r>
              <a:rPr lang="es-CO" dirty="0"/>
              <a:t>Tercero — el genio se muestra no tanto en la realización del fin antepuesto en la exposición de un determinado concepto, como más bien en la elocución o expresión de ideas estéticas, que representan la imaginación en toda su libertad sin tutela de reglas, y sin embargo como conforme a fin con un concepto dado.</a:t>
            </a:r>
          </a:p>
          <a:p>
            <a:r>
              <a:rPr lang="es-CO" dirty="0"/>
              <a:t>Cuarto — que la no buscada finalidad en la fuerza de la imaginación en concordancia con el entendimiento, presupone una proporción y disposición de estas facultades que no puede ser producida por obediencia alguna a reglas, sean estas de la ciencia o de la imitación mecánica, sino solamente por la naturaleza del sujeto.</a:t>
            </a:r>
          </a:p>
          <a:p>
            <a:endParaRPr lang="es-CO" dirty="0"/>
          </a:p>
        </p:txBody>
      </p:sp>
    </p:spTree>
    <p:extLst>
      <p:ext uri="{BB962C8B-B14F-4D97-AF65-F5344CB8AC3E}">
        <p14:creationId xmlns:p14="http://schemas.microsoft.com/office/powerpoint/2010/main" val="4210135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r>
              <a:rPr lang="es-CO" dirty="0" smtClean="0"/>
              <a:t>Kant admite </a:t>
            </a:r>
            <a:r>
              <a:rPr lang="es-CO" dirty="0"/>
              <a:t>que los modelos arquetípicos varían según el lugar, el tiempo y la cultura.</a:t>
            </a:r>
            <a:endParaRPr lang="es-CO" dirty="0"/>
          </a:p>
        </p:txBody>
      </p:sp>
    </p:spTree>
    <p:extLst>
      <p:ext uri="{BB962C8B-B14F-4D97-AF65-F5344CB8AC3E}">
        <p14:creationId xmlns:p14="http://schemas.microsoft.com/office/powerpoint/2010/main" val="240642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a:t>Juicio teleológico</a:t>
            </a:r>
            <a:br>
              <a:rPr lang="es-CO" dirty="0"/>
            </a:br>
            <a:endParaRPr lang="es-CO" dirty="0"/>
          </a:p>
        </p:txBody>
      </p:sp>
      <p:sp>
        <p:nvSpPr>
          <p:cNvPr id="3" name="2 Marcador de contenido"/>
          <p:cNvSpPr>
            <a:spLocks noGrp="1"/>
          </p:cNvSpPr>
          <p:nvPr>
            <p:ph idx="1"/>
          </p:nvPr>
        </p:nvSpPr>
        <p:spPr/>
        <p:txBody>
          <a:bodyPr>
            <a:normAutofit fontScale="92500" lnSpcReduction="20000"/>
          </a:bodyPr>
          <a:lstStyle/>
          <a:p>
            <a:r>
              <a:rPr lang="es-CO" dirty="0" smtClean="0"/>
              <a:t>La</a:t>
            </a:r>
            <a:r>
              <a:rPr lang="es-CO" dirty="0"/>
              <a:t> </a:t>
            </a:r>
            <a:r>
              <a:rPr lang="es-CO" i="1" dirty="0"/>
              <a:t>Crítica</a:t>
            </a:r>
            <a:r>
              <a:rPr lang="es-CO" dirty="0"/>
              <a:t> discute el </a:t>
            </a:r>
            <a:r>
              <a:rPr lang="es-CO" dirty="0">
                <a:solidFill>
                  <a:srgbClr val="FF0000"/>
                </a:solidFill>
              </a:rPr>
              <a:t>juicio teleológico</a:t>
            </a:r>
            <a:r>
              <a:rPr lang="es-CO" dirty="0"/>
              <a:t>, es decir, la manera de juzgar las cosas de acuerdo a su </a:t>
            </a:r>
            <a:r>
              <a:rPr lang="es-CO" dirty="0">
                <a:solidFill>
                  <a:srgbClr val="FF0000"/>
                </a:solidFill>
              </a:rPr>
              <a:t>finalidad</a:t>
            </a:r>
            <a:r>
              <a:rPr lang="es-CO" dirty="0"/>
              <a:t>. </a:t>
            </a:r>
            <a:r>
              <a:rPr lang="es-CO" dirty="0" smtClean="0"/>
              <a:t>Esta </a:t>
            </a:r>
            <a:r>
              <a:rPr lang="es-CO" dirty="0"/>
              <a:t>parte está conectada con la primera al menos en lo referente a la belleza, pero sugiere un tipo de auto-finalidad (una </a:t>
            </a:r>
            <a:r>
              <a:rPr lang="es-CO" dirty="0" smtClean="0"/>
              <a:t>significatividad </a:t>
            </a:r>
            <a:r>
              <a:rPr lang="es-CO" dirty="0"/>
              <a:t>conocida por el propio ser</a:t>
            </a:r>
            <a:r>
              <a:rPr lang="es-CO" dirty="0" smtClean="0"/>
              <a:t>).</a:t>
            </a:r>
          </a:p>
          <a:p>
            <a:r>
              <a:rPr lang="es-CO" dirty="0"/>
              <a:t>Kant se muestra más radical; coloca al </a:t>
            </a:r>
            <a:r>
              <a:rPr lang="es-CO" dirty="0">
                <a:solidFill>
                  <a:srgbClr val="FF0000"/>
                </a:solidFill>
              </a:rPr>
              <a:t>hombre como el fin último</a:t>
            </a:r>
            <a:r>
              <a:rPr lang="es-CO" dirty="0"/>
              <a:t> (dado que posee la facultad de la razón), asumiendo así que todas las otras formas de la naturaleza existen por el propósito de su relación con el hombre, directamente o no.</a:t>
            </a:r>
            <a:endParaRPr lang="es-CO" dirty="0"/>
          </a:p>
        </p:txBody>
      </p:sp>
    </p:spTree>
    <p:extLst>
      <p:ext uri="{BB962C8B-B14F-4D97-AF65-F5344CB8AC3E}">
        <p14:creationId xmlns:p14="http://schemas.microsoft.com/office/powerpoint/2010/main" val="1340740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kumimoji="0" lang="es-CO" b="1" i="0" u="none" strike="noStrike" cap="none" normalizeH="0" baseline="0" dirty="0" smtClean="0">
                <a:ln>
                  <a:noFill/>
                </a:ln>
                <a:solidFill>
                  <a:schemeClr val="tx1"/>
                </a:solidFill>
                <a:effectLst/>
                <a:latin typeface="Arial" pitchFamily="34" charset="0"/>
                <a:cs typeface="Arial" pitchFamily="34" charset="0"/>
              </a:rPr>
              <a:t>Criticismo (1781-1790)</a:t>
            </a:r>
            <a:r>
              <a:rPr kumimoji="0" lang="es-CO" b="0" i="0" u="none" strike="noStrike" cap="none" normalizeH="0" baseline="0" dirty="0" smtClean="0">
                <a:ln>
                  <a:noFill/>
                </a:ln>
                <a:solidFill>
                  <a:schemeClr val="tx1"/>
                </a:solidFill>
                <a:effectLst/>
                <a:latin typeface="Arial" pitchFamily="34" charset="0"/>
                <a:cs typeface="Arial" pitchFamily="34" charset="0"/>
              </a:rPr>
              <a:t> </a:t>
            </a:r>
            <a:br>
              <a:rPr kumimoji="0" lang="es-CO" b="0" i="0" u="none" strike="noStrike" cap="none" normalizeH="0" baseline="0" dirty="0" smtClean="0">
                <a:ln>
                  <a:noFill/>
                </a:ln>
                <a:solidFill>
                  <a:schemeClr val="tx1"/>
                </a:solidFill>
                <a:effectLst/>
                <a:latin typeface="Arial" pitchFamily="34" charset="0"/>
                <a:cs typeface="Arial" pitchFamily="34" charset="0"/>
              </a:rPr>
            </a:br>
            <a:endParaRPr lang="es-CO"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610866193"/>
              </p:ext>
            </p:extLst>
          </p:nvPr>
        </p:nvGraphicFramePr>
        <p:xfrm>
          <a:off x="457200" y="1052735"/>
          <a:ext cx="8229600" cy="5256583"/>
        </p:xfrm>
        <a:graphic>
          <a:graphicData uri="http://schemas.openxmlformats.org/drawingml/2006/table">
            <a:tbl>
              <a:tblPr/>
              <a:tblGrid>
                <a:gridCol w="4114800"/>
                <a:gridCol w="4114800"/>
              </a:tblGrid>
              <a:tr h="568279">
                <a:tc>
                  <a:txBody>
                    <a:bodyPr/>
                    <a:lstStyle/>
                    <a:p>
                      <a:pPr algn="l"/>
                      <a:r>
                        <a:rPr lang="es-CO" dirty="0"/>
                        <a:t>1781</a:t>
                      </a:r>
                    </a:p>
                  </a:txBody>
                  <a:tcPr anchor="ctr">
                    <a:lnL>
                      <a:noFill/>
                    </a:lnL>
                    <a:lnR>
                      <a:noFill/>
                    </a:lnR>
                    <a:lnT>
                      <a:noFill/>
                    </a:lnT>
                    <a:lnB>
                      <a:noFill/>
                    </a:lnB>
                  </a:tcPr>
                </a:tc>
                <a:tc>
                  <a:txBody>
                    <a:bodyPr/>
                    <a:lstStyle/>
                    <a:p>
                      <a:pPr algn="l"/>
                      <a:r>
                        <a:rPr lang="es-CO" i="1"/>
                        <a:t>Crítica de la razón pura</a:t>
                      </a:r>
                      <a:endParaRPr lang="es-CO"/>
                    </a:p>
                  </a:txBody>
                  <a:tcPr anchor="ctr">
                    <a:lnL>
                      <a:noFill/>
                    </a:lnL>
                    <a:lnR>
                      <a:noFill/>
                    </a:lnR>
                    <a:lnT>
                      <a:noFill/>
                    </a:lnT>
                    <a:lnB>
                      <a:noFill/>
                    </a:lnB>
                  </a:tcPr>
                </a:tc>
              </a:tr>
              <a:tr h="994489">
                <a:tc>
                  <a:txBody>
                    <a:bodyPr/>
                    <a:lstStyle/>
                    <a:p>
                      <a:pPr algn="l"/>
                      <a:r>
                        <a:rPr lang="es-CO" dirty="0"/>
                        <a:t>1783</a:t>
                      </a:r>
                    </a:p>
                  </a:txBody>
                  <a:tcPr anchor="ctr">
                    <a:lnL>
                      <a:noFill/>
                    </a:lnL>
                    <a:lnR>
                      <a:noFill/>
                    </a:lnR>
                    <a:lnT>
                      <a:noFill/>
                    </a:lnT>
                    <a:lnB>
                      <a:noFill/>
                    </a:lnB>
                  </a:tcPr>
                </a:tc>
                <a:tc>
                  <a:txBody>
                    <a:bodyPr/>
                    <a:lstStyle/>
                    <a:p>
                      <a:pPr algn="l"/>
                      <a:r>
                        <a:rPr lang="es-CO" i="1"/>
                        <a:t>Prolegómenos a toda metafísica futura que pueda presentarse como ciencia</a:t>
                      </a:r>
                      <a:endParaRPr lang="es-CO"/>
                    </a:p>
                  </a:txBody>
                  <a:tcPr anchor="ctr">
                    <a:lnL>
                      <a:noFill/>
                    </a:lnL>
                    <a:lnR>
                      <a:noFill/>
                    </a:lnR>
                    <a:lnT>
                      <a:noFill/>
                    </a:lnT>
                    <a:lnB>
                      <a:noFill/>
                    </a:lnB>
                  </a:tcPr>
                </a:tc>
              </a:tr>
              <a:tr h="994489">
                <a:tc>
                  <a:txBody>
                    <a:bodyPr/>
                    <a:lstStyle/>
                    <a:p>
                      <a:pPr algn="l"/>
                      <a:r>
                        <a:rPr lang="es-CO" dirty="0"/>
                        <a:t>1785</a:t>
                      </a:r>
                    </a:p>
                  </a:txBody>
                  <a:tcPr anchor="ctr">
                    <a:lnL>
                      <a:noFill/>
                    </a:lnL>
                    <a:lnR>
                      <a:noFill/>
                    </a:lnR>
                    <a:lnT>
                      <a:noFill/>
                    </a:lnT>
                    <a:lnB>
                      <a:noFill/>
                    </a:lnB>
                  </a:tcPr>
                </a:tc>
                <a:tc>
                  <a:txBody>
                    <a:bodyPr/>
                    <a:lstStyle/>
                    <a:p>
                      <a:pPr algn="l"/>
                      <a:r>
                        <a:rPr lang="es-CO" i="1"/>
                        <a:t>Fundamentación de la metafísica de las costumbres</a:t>
                      </a:r>
                      <a:endParaRPr lang="es-CO"/>
                    </a:p>
                  </a:txBody>
                  <a:tcPr anchor="ctr">
                    <a:lnL>
                      <a:noFill/>
                    </a:lnL>
                    <a:lnR>
                      <a:noFill/>
                    </a:lnR>
                    <a:lnT>
                      <a:noFill/>
                    </a:lnT>
                    <a:lnB>
                      <a:noFill/>
                    </a:lnB>
                  </a:tcPr>
                </a:tc>
              </a:tr>
              <a:tr h="568279">
                <a:tc>
                  <a:txBody>
                    <a:bodyPr/>
                    <a:lstStyle/>
                    <a:p>
                      <a:pPr algn="l"/>
                      <a:r>
                        <a:rPr lang="es-CO" dirty="0"/>
                        <a:t>1786</a:t>
                      </a:r>
                    </a:p>
                  </a:txBody>
                  <a:tcPr anchor="ctr">
                    <a:lnL>
                      <a:noFill/>
                    </a:lnL>
                    <a:lnR>
                      <a:noFill/>
                    </a:lnR>
                    <a:lnT>
                      <a:noFill/>
                    </a:lnT>
                    <a:lnB>
                      <a:noFill/>
                    </a:lnB>
                  </a:tcPr>
                </a:tc>
                <a:tc>
                  <a:txBody>
                    <a:bodyPr/>
                    <a:lstStyle/>
                    <a:p>
                      <a:pPr algn="l"/>
                      <a:r>
                        <a:rPr lang="es-CO" i="1"/>
                        <a:t>Principios metafísicos de la ciencia natural</a:t>
                      </a:r>
                      <a:endParaRPr lang="es-CO"/>
                    </a:p>
                  </a:txBody>
                  <a:tcPr anchor="ctr">
                    <a:lnL>
                      <a:noFill/>
                    </a:lnL>
                    <a:lnR>
                      <a:noFill/>
                    </a:lnR>
                    <a:lnT>
                      <a:noFill/>
                    </a:lnT>
                    <a:lnB>
                      <a:noFill/>
                    </a:lnB>
                  </a:tcPr>
                </a:tc>
              </a:tr>
              <a:tr h="994489">
                <a:tc>
                  <a:txBody>
                    <a:bodyPr/>
                    <a:lstStyle/>
                    <a:p>
                      <a:pPr algn="l"/>
                      <a:r>
                        <a:rPr lang="es-CO"/>
                        <a:t>1786</a:t>
                      </a:r>
                    </a:p>
                  </a:txBody>
                  <a:tcPr anchor="ctr">
                    <a:lnL>
                      <a:noFill/>
                    </a:lnL>
                    <a:lnR>
                      <a:noFill/>
                    </a:lnR>
                    <a:lnT>
                      <a:noFill/>
                    </a:lnT>
                    <a:lnB>
                      <a:noFill/>
                    </a:lnB>
                  </a:tcPr>
                </a:tc>
                <a:tc>
                  <a:txBody>
                    <a:bodyPr/>
                    <a:lstStyle/>
                    <a:p>
                      <a:pPr algn="l"/>
                      <a:r>
                        <a:rPr lang="es-CO" i="1"/>
                        <a:t>¿Qué significa orientarse en materia de pensamiento?</a:t>
                      </a:r>
                      <a:endParaRPr lang="es-CO"/>
                    </a:p>
                  </a:txBody>
                  <a:tcPr anchor="ctr">
                    <a:lnL>
                      <a:noFill/>
                    </a:lnL>
                    <a:lnR>
                      <a:noFill/>
                    </a:lnR>
                    <a:lnT>
                      <a:noFill/>
                    </a:lnT>
                    <a:lnB>
                      <a:noFill/>
                    </a:lnB>
                  </a:tcPr>
                </a:tc>
              </a:tr>
              <a:tr h="568279">
                <a:tc>
                  <a:txBody>
                    <a:bodyPr/>
                    <a:lstStyle/>
                    <a:p>
                      <a:pPr algn="l"/>
                      <a:r>
                        <a:rPr lang="es-CO"/>
                        <a:t>1788</a:t>
                      </a:r>
                    </a:p>
                  </a:txBody>
                  <a:tcPr anchor="ctr">
                    <a:lnL>
                      <a:noFill/>
                    </a:lnL>
                    <a:lnR>
                      <a:noFill/>
                    </a:lnR>
                    <a:lnT>
                      <a:noFill/>
                    </a:lnT>
                    <a:lnB>
                      <a:noFill/>
                    </a:lnB>
                  </a:tcPr>
                </a:tc>
                <a:tc>
                  <a:txBody>
                    <a:bodyPr/>
                    <a:lstStyle/>
                    <a:p>
                      <a:pPr algn="l"/>
                      <a:r>
                        <a:rPr lang="es-CO" i="1"/>
                        <a:t>Crítica de la razón práctica</a:t>
                      </a:r>
                      <a:endParaRPr lang="es-CO"/>
                    </a:p>
                  </a:txBody>
                  <a:tcPr anchor="ctr">
                    <a:lnL>
                      <a:noFill/>
                    </a:lnL>
                    <a:lnR>
                      <a:noFill/>
                    </a:lnR>
                    <a:lnT>
                      <a:noFill/>
                    </a:lnT>
                    <a:lnB>
                      <a:noFill/>
                    </a:lnB>
                  </a:tcPr>
                </a:tc>
              </a:tr>
              <a:tr h="568279">
                <a:tc>
                  <a:txBody>
                    <a:bodyPr/>
                    <a:lstStyle/>
                    <a:p>
                      <a:pPr algn="l"/>
                      <a:r>
                        <a:rPr lang="es-CO"/>
                        <a:t>1790</a:t>
                      </a:r>
                    </a:p>
                  </a:txBody>
                  <a:tcPr anchor="ctr">
                    <a:lnL>
                      <a:noFill/>
                    </a:lnL>
                    <a:lnR>
                      <a:noFill/>
                    </a:lnR>
                    <a:lnT>
                      <a:noFill/>
                    </a:lnT>
                    <a:lnB>
                      <a:noFill/>
                    </a:lnB>
                  </a:tcPr>
                </a:tc>
                <a:tc>
                  <a:txBody>
                    <a:bodyPr/>
                    <a:lstStyle/>
                    <a:p>
                      <a:pPr algn="l"/>
                      <a:r>
                        <a:rPr lang="es-CO" i="1" dirty="0"/>
                        <a:t>Crítica del juicio</a:t>
                      </a:r>
                      <a:endParaRPr lang="es-CO" dirty="0"/>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2988684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651710293"/>
              </p:ext>
            </p:extLst>
          </p:nvPr>
        </p:nvGraphicFramePr>
        <p:xfrm>
          <a:off x="1115616" y="1988840"/>
          <a:ext cx="6624736" cy="3931741"/>
        </p:xfrm>
        <a:graphic>
          <a:graphicData uri="http://schemas.openxmlformats.org/drawingml/2006/table">
            <a:tbl>
              <a:tblPr/>
              <a:tblGrid>
                <a:gridCol w="3312368"/>
                <a:gridCol w="3312368"/>
              </a:tblGrid>
              <a:tr h="1105802">
                <a:tc>
                  <a:txBody>
                    <a:bodyPr/>
                    <a:lstStyle/>
                    <a:p>
                      <a:pPr algn="l"/>
                      <a:r>
                        <a:rPr lang="es-CO" sz="2400" dirty="0"/>
                        <a:t>1793</a:t>
                      </a:r>
                    </a:p>
                  </a:txBody>
                  <a:tcPr anchor="ctr">
                    <a:lnL>
                      <a:noFill/>
                    </a:lnL>
                    <a:lnR>
                      <a:noFill/>
                    </a:lnR>
                    <a:lnT>
                      <a:noFill/>
                    </a:lnT>
                    <a:lnB>
                      <a:noFill/>
                    </a:lnB>
                  </a:tcPr>
                </a:tc>
                <a:tc>
                  <a:txBody>
                    <a:bodyPr/>
                    <a:lstStyle/>
                    <a:p>
                      <a:pPr algn="l"/>
                      <a:r>
                        <a:rPr lang="es-CO" sz="2400" i="1"/>
                        <a:t>La religión dentro de los límites de la mera razón</a:t>
                      </a:r>
                      <a:endParaRPr lang="es-CO" sz="2400"/>
                    </a:p>
                  </a:txBody>
                  <a:tcPr anchor="ctr">
                    <a:lnL>
                      <a:noFill/>
                    </a:lnL>
                    <a:lnR>
                      <a:noFill/>
                    </a:lnR>
                    <a:lnT>
                      <a:noFill/>
                    </a:lnT>
                    <a:lnB>
                      <a:noFill/>
                    </a:lnB>
                  </a:tcPr>
                </a:tc>
              </a:tr>
              <a:tr h="1105802">
                <a:tc>
                  <a:txBody>
                    <a:bodyPr/>
                    <a:lstStyle/>
                    <a:p>
                      <a:pPr algn="l"/>
                      <a:r>
                        <a:rPr lang="es-CO" sz="2400" dirty="0"/>
                        <a:t>1797</a:t>
                      </a:r>
                    </a:p>
                  </a:txBody>
                  <a:tcPr anchor="ctr">
                    <a:lnL>
                      <a:noFill/>
                    </a:lnL>
                    <a:lnR>
                      <a:noFill/>
                    </a:lnR>
                    <a:lnT>
                      <a:noFill/>
                    </a:lnT>
                    <a:lnB>
                      <a:noFill/>
                    </a:lnB>
                  </a:tcPr>
                </a:tc>
                <a:tc>
                  <a:txBody>
                    <a:bodyPr/>
                    <a:lstStyle/>
                    <a:p>
                      <a:pPr algn="l"/>
                      <a:r>
                        <a:rPr lang="es-CO" sz="2400" i="1"/>
                        <a:t>Metafísica de las costumbres</a:t>
                      </a:r>
                      <a:endParaRPr lang="es-CO" sz="2400"/>
                    </a:p>
                  </a:txBody>
                  <a:tcPr anchor="ctr">
                    <a:lnL>
                      <a:noFill/>
                    </a:lnL>
                    <a:lnR>
                      <a:noFill/>
                    </a:lnR>
                    <a:lnT>
                      <a:noFill/>
                    </a:lnT>
                    <a:lnB>
                      <a:noFill/>
                    </a:lnB>
                  </a:tcPr>
                </a:tc>
              </a:tr>
              <a:tr h="614335">
                <a:tc>
                  <a:txBody>
                    <a:bodyPr/>
                    <a:lstStyle/>
                    <a:p>
                      <a:pPr algn="l"/>
                      <a:r>
                        <a:rPr lang="es-CO" sz="2400"/>
                        <a:t>1798</a:t>
                      </a:r>
                    </a:p>
                  </a:txBody>
                  <a:tcPr anchor="ctr">
                    <a:lnL>
                      <a:noFill/>
                    </a:lnL>
                    <a:lnR>
                      <a:noFill/>
                    </a:lnR>
                    <a:lnT>
                      <a:noFill/>
                    </a:lnT>
                    <a:lnB>
                      <a:noFill/>
                    </a:lnB>
                  </a:tcPr>
                </a:tc>
                <a:tc>
                  <a:txBody>
                    <a:bodyPr/>
                    <a:lstStyle/>
                    <a:p>
                      <a:pPr algn="l"/>
                      <a:r>
                        <a:rPr lang="es-CO" sz="2400" i="1"/>
                        <a:t>Antropología</a:t>
                      </a:r>
                      <a:endParaRPr lang="es-CO" sz="2400"/>
                    </a:p>
                  </a:txBody>
                  <a:tcPr anchor="ctr">
                    <a:lnL>
                      <a:noFill/>
                    </a:lnL>
                    <a:lnR>
                      <a:noFill/>
                    </a:lnR>
                    <a:lnT>
                      <a:noFill/>
                    </a:lnT>
                    <a:lnB>
                      <a:noFill/>
                    </a:lnB>
                  </a:tcPr>
                </a:tc>
              </a:tr>
              <a:tr h="1105802">
                <a:tc>
                  <a:txBody>
                    <a:bodyPr/>
                    <a:lstStyle/>
                    <a:p>
                      <a:pPr algn="l"/>
                      <a:r>
                        <a:rPr lang="es-CO" sz="2400"/>
                        <a:t>1798</a:t>
                      </a:r>
                    </a:p>
                  </a:txBody>
                  <a:tcPr anchor="ctr">
                    <a:lnL>
                      <a:noFill/>
                    </a:lnL>
                    <a:lnR>
                      <a:noFill/>
                    </a:lnR>
                    <a:lnT>
                      <a:noFill/>
                    </a:lnT>
                    <a:lnB>
                      <a:noFill/>
                    </a:lnB>
                  </a:tcPr>
                </a:tc>
                <a:tc>
                  <a:txBody>
                    <a:bodyPr/>
                    <a:lstStyle/>
                    <a:p>
                      <a:pPr algn="l"/>
                      <a:r>
                        <a:rPr lang="es-CO" sz="2400" i="1" dirty="0"/>
                        <a:t>El conflicto de las facultades</a:t>
                      </a:r>
                      <a:endParaRPr lang="es-CO" sz="2400" dirty="0"/>
                    </a:p>
                  </a:txBody>
                  <a:tcPr anchor="ctr">
                    <a:lnL>
                      <a:noFill/>
                    </a:lnL>
                    <a:lnR>
                      <a:noFill/>
                    </a:lnR>
                    <a:lnT>
                      <a:noFill/>
                    </a:lnT>
                    <a:lnB>
                      <a:noFill/>
                    </a:lnB>
                  </a:tcPr>
                </a:tc>
              </a:tr>
            </a:tbl>
          </a:graphicData>
        </a:graphic>
      </p:graphicFrame>
      <p:sp>
        <p:nvSpPr>
          <p:cNvPr id="5" name="Rectangle 1"/>
          <p:cNvSpPr>
            <a:spLocks noChangeArrowheads="1"/>
          </p:cNvSpPr>
          <p:nvPr/>
        </p:nvSpPr>
        <p:spPr bwMode="auto">
          <a:xfrm>
            <a:off x="1835696" y="718538"/>
            <a:ext cx="418680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800" b="1" i="0" u="none" strike="noStrike" cap="none" normalizeH="0" baseline="0" dirty="0" smtClean="0">
                <a:ln>
                  <a:noFill/>
                </a:ln>
                <a:solidFill>
                  <a:schemeClr val="tx1"/>
                </a:solidFill>
                <a:effectLst/>
                <a:latin typeface="Arial" pitchFamily="34" charset="0"/>
                <a:cs typeface="Arial" pitchFamily="34" charset="0"/>
              </a:rPr>
              <a:t>Fase de </a:t>
            </a:r>
            <a:r>
              <a:rPr kumimoji="0" lang="es-CO" sz="2400" b="1" i="0" u="none" strike="noStrike" cap="none" normalizeH="0" baseline="0" dirty="0" smtClean="0">
                <a:ln>
                  <a:noFill/>
                </a:ln>
                <a:solidFill>
                  <a:schemeClr val="tx1"/>
                </a:solidFill>
                <a:effectLst/>
                <a:latin typeface="Arial" pitchFamily="34" charset="0"/>
                <a:cs typeface="Arial" pitchFamily="34" charset="0"/>
              </a:rPr>
              <a:t>justificación</a:t>
            </a:r>
            <a:r>
              <a:rPr kumimoji="0" lang="es-CO" sz="1800" b="1" i="0" u="none" strike="noStrike" cap="none" normalizeH="0" baseline="0" dirty="0" smtClean="0">
                <a:ln>
                  <a:noFill/>
                </a:ln>
                <a:solidFill>
                  <a:schemeClr val="tx1"/>
                </a:solidFill>
                <a:effectLst/>
                <a:latin typeface="Arial" pitchFamily="34" charset="0"/>
                <a:cs typeface="Arial" pitchFamily="34" charset="0"/>
              </a:rPr>
              <a:t> (1790-1800)</a:t>
            </a:r>
            <a:r>
              <a:rPr kumimoji="0" lang="es-CO" sz="1800" b="0" i="0" u="none" strike="noStrike" cap="none" normalizeH="0" baseline="0" dirty="0" smtClean="0">
                <a:ln>
                  <a:noFill/>
                </a:ln>
                <a:solidFill>
                  <a:schemeClr val="tx1"/>
                </a:solidFill>
                <a:effectLst/>
                <a:latin typeface="Arial" pitchFamily="34" charset="0"/>
                <a:cs typeface="Arial" pitchFamily="34" charset="0"/>
              </a:rPr>
              <a:t> </a:t>
            </a:r>
          </a:p>
        </p:txBody>
      </p:sp>
    </p:spTree>
    <p:extLst>
      <p:ext uri="{BB962C8B-B14F-4D97-AF65-F5344CB8AC3E}">
        <p14:creationId xmlns:p14="http://schemas.microsoft.com/office/powerpoint/2010/main" val="2643283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MODOS DE PENSAR</a:t>
            </a:r>
            <a:endParaRPr lang="es-CO" dirty="0"/>
          </a:p>
        </p:txBody>
      </p:sp>
      <p:sp>
        <p:nvSpPr>
          <p:cNvPr id="3" name="2 Marcador de contenido"/>
          <p:cNvSpPr>
            <a:spLocks noGrp="1"/>
          </p:cNvSpPr>
          <p:nvPr>
            <p:ph idx="1"/>
          </p:nvPr>
        </p:nvSpPr>
        <p:spPr>
          <a:xfrm>
            <a:off x="457200" y="1124744"/>
            <a:ext cx="8229600" cy="5001419"/>
          </a:xfrm>
        </p:spPr>
        <p:txBody>
          <a:bodyPr>
            <a:normAutofit fontScale="77500" lnSpcReduction="20000"/>
          </a:bodyPr>
          <a:lstStyle/>
          <a:p>
            <a:r>
              <a:rPr lang="es-CO" dirty="0" smtClean="0"/>
              <a:t>Kant diferenciaba los modos de pensar en proposiciones </a:t>
            </a:r>
            <a:r>
              <a:rPr lang="es-CO" dirty="0" smtClean="0">
                <a:solidFill>
                  <a:srgbClr val="FF0000"/>
                </a:solidFill>
              </a:rPr>
              <a:t>analíticas y sintéticas</a:t>
            </a:r>
            <a:r>
              <a:rPr lang="es-CO" dirty="0" smtClean="0"/>
              <a:t>. </a:t>
            </a:r>
          </a:p>
          <a:p>
            <a:r>
              <a:rPr lang="es-CO" b="1" dirty="0" smtClean="0"/>
              <a:t>Una proposición analítica </a:t>
            </a:r>
            <a:r>
              <a:rPr lang="es-CO" dirty="0" smtClean="0"/>
              <a:t>es aquella en la que el predicado está contenido en el sujeto, como en la afirmación </a:t>
            </a:r>
            <a:r>
              <a:rPr lang="es-CO" dirty="0" smtClean="0">
                <a:solidFill>
                  <a:schemeClr val="tx1">
                    <a:lumMod val="50000"/>
                    <a:lumOff val="50000"/>
                  </a:schemeClr>
                </a:solidFill>
              </a:rPr>
              <a:t>“las casas negras son casas”. </a:t>
            </a:r>
            <a:r>
              <a:rPr lang="es-CO" dirty="0" smtClean="0"/>
              <a:t>Este tipo de proposiciones es evidente, porque afirmar lo contrario supondría plantear una proposición contradictoria. Tales proposiciones son llamadas analíticas porque la verdad se descubre por el análisis del concepto en sí mismo. </a:t>
            </a:r>
          </a:p>
          <a:p>
            <a:r>
              <a:rPr lang="es-CO" b="1" dirty="0" smtClean="0"/>
              <a:t>Las proposiciones sintéticas</a:t>
            </a:r>
            <a:r>
              <a:rPr lang="es-CO" dirty="0" smtClean="0"/>
              <a:t>, en cambio, son aquellas a las que no se puede llegar por análisis puro, como en la expresión “la casa es negra”. Todas las proposiciones comunes que resultan de la experiencia del mundo son sintéticas: </a:t>
            </a:r>
            <a:r>
              <a:rPr lang="es-CO" dirty="0" smtClean="0">
                <a:solidFill>
                  <a:schemeClr val="tx1">
                    <a:lumMod val="50000"/>
                    <a:lumOff val="50000"/>
                  </a:schemeClr>
                </a:solidFill>
              </a:rPr>
              <a:t>“la abundancia de calor quema, la de frio congela”. </a:t>
            </a:r>
          </a:p>
          <a:p>
            <a:endParaRPr lang="es-CO" dirty="0"/>
          </a:p>
        </p:txBody>
      </p:sp>
    </p:spTree>
    <p:extLst>
      <p:ext uri="{BB962C8B-B14F-4D97-AF65-F5344CB8AC3E}">
        <p14:creationId xmlns:p14="http://schemas.microsoft.com/office/powerpoint/2010/main" val="835211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600" dirty="0" smtClean="0"/>
              <a:t>Las proposiciones, según Kant, pueden ser divididas también en otros dos tipos:</a:t>
            </a:r>
            <a:endParaRPr lang="es-CO" sz="3600" dirty="0"/>
          </a:p>
        </p:txBody>
      </p:sp>
      <p:sp>
        <p:nvSpPr>
          <p:cNvPr id="3" name="2 Marcador de contenido"/>
          <p:cNvSpPr>
            <a:spLocks noGrp="1"/>
          </p:cNvSpPr>
          <p:nvPr>
            <p:ph idx="1"/>
          </p:nvPr>
        </p:nvSpPr>
        <p:spPr/>
        <p:txBody>
          <a:bodyPr>
            <a:normAutofit/>
          </a:bodyPr>
          <a:lstStyle/>
          <a:p>
            <a:r>
              <a:rPr lang="es-CO" dirty="0"/>
              <a:t>E</a:t>
            </a:r>
            <a:r>
              <a:rPr lang="es-CO" dirty="0" smtClean="0"/>
              <a:t>mpíricas (o a posteriori) y a priori</a:t>
            </a:r>
            <a:r>
              <a:rPr lang="es-CO" i="1" dirty="0"/>
              <a:t> </a:t>
            </a:r>
            <a:r>
              <a:rPr lang="es-CO" i="1" dirty="0" smtClean="0"/>
              <a:t>(o puras)</a:t>
            </a:r>
            <a:r>
              <a:rPr lang="es-CO" dirty="0" smtClean="0"/>
              <a:t> </a:t>
            </a:r>
          </a:p>
          <a:p>
            <a:r>
              <a:rPr lang="es-CO" b="1" dirty="0" smtClean="0"/>
              <a:t>Las proposiciones empíricas </a:t>
            </a:r>
            <a:r>
              <a:rPr lang="es-CO" dirty="0" smtClean="0"/>
              <a:t>dependen tan sólo de la percepción, </a:t>
            </a:r>
            <a:r>
              <a:rPr lang="es-CO" dirty="0" err="1" smtClean="0"/>
              <a:t>ej</a:t>
            </a:r>
            <a:r>
              <a:rPr lang="es-CO" dirty="0" smtClean="0"/>
              <a:t>: “</a:t>
            </a:r>
            <a:r>
              <a:rPr lang="es-CO" dirty="0" smtClean="0">
                <a:solidFill>
                  <a:schemeClr val="tx1">
                    <a:lumMod val="50000"/>
                    <a:lumOff val="50000"/>
                  </a:schemeClr>
                </a:solidFill>
              </a:rPr>
              <a:t>la casa es negra</a:t>
            </a:r>
            <a:r>
              <a:rPr lang="es-CO" dirty="0" smtClean="0"/>
              <a:t>” </a:t>
            </a:r>
          </a:p>
          <a:p>
            <a:r>
              <a:rPr lang="es-CO" dirty="0"/>
              <a:t>L</a:t>
            </a:r>
            <a:r>
              <a:rPr lang="es-CO" dirty="0" smtClean="0"/>
              <a:t>as proposiciones a priori tienen una validez esencial y no se basan en la percepción (sentidos). </a:t>
            </a:r>
            <a:r>
              <a:rPr lang="es-CO" dirty="0" err="1" smtClean="0"/>
              <a:t>Ej</a:t>
            </a:r>
            <a:r>
              <a:rPr lang="es-CO" dirty="0" smtClean="0"/>
              <a:t>: “</a:t>
            </a:r>
            <a:r>
              <a:rPr lang="es-CO" dirty="0" smtClean="0">
                <a:solidFill>
                  <a:schemeClr val="tx1">
                    <a:lumMod val="50000"/>
                    <a:lumOff val="50000"/>
                  </a:schemeClr>
                </a:solidFill>
              </a:rPr>
              <a:t>dos más dos son cuatro</a:t>
            </a:r>
            <a:r>
              <a:rPr lang="es-CO" dirty="0" smtClean="0"/>
              <a:t>”. </a:t>
            </a:r>
          </a:p>
          <a:p>
            <a:endParaRPr lang="es-CO" dirty="0"/>
          </a:p>
        </p:txBody>
      </p:sp>
    </p:spTree>
    <p:extLst>
      <p:ext uri="{BB962C8B-B14F-4D97-AF65-F5344CB8AC3E}">
        <p14:creationId xmlns:p14="http://schemas.microsoft.com/office/powerpoint/2010/main" val="195448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transcendentalismo</a:t>
            </a:r>
            <a:endParaRPr lang="es-CO" dirty="0"/>
          </a:p>
        </p:txBody>
      </p:sp>
      <p:sp>
        <p:nvSpPr>
          <p:cNvPr id="3" name="2 Marcador de contenido"/>
          <p:cNvSpPr>
            <a:spLocks noGrp="1"/>
          </p:cNvSpPr>
          <p:nvPr>
            <p:ph idx="1"/>
          </p:nvPr>
        </p:nvSpPr>
        <p:spPr>
          <a:xfrm>
            <a:off x="457200" y="1268760"/>
            <a:ext cx="8229600" cy="5040560"/>
          </a:xfrm>
        </p:spPr>
        <p:txBody>
          <a:bodyPr>
            <a:normAutofit fontScale="92500" lnSpcReduction="20000"/>
          </a:bodyPr>
          <a:lstStyle/>
          <a:p>
            <a:r>
              <a:rPr lang="es-CO" dirty="0" smtClean="0"/>
              <a:t>La tesis sostenida por Kant en la </a:t>
            </a:r>
            <a:r>
              <a:rPr lang="es-CO" i="1" dirty="0" smtClean="0"/>
              <a:t>Crítica de la razón pura</a:t>
            </a:r>
            <a:r>
              <a:rPr lang="es-CO" dirty="0" smtClean="0"/>
              <a:t> consiste en sostener que resulta posible formular </a:t>
            </a:r>
            <a:r>
              <a:rPr lang="es-CO" dirty="0" smtClean="0">
                <a:solidFill>
                  <a:schemeClr val="tx1">
                    <a:lumMod val="50000"/>
                    <a:lumOff val="50000"/>
                  </a:schemeClr>
                </a:solidFill>
              </a:rPr>
              <a:t>juicios sintéticos a priori</a:t>
            </a:r>
            <a:r>
              <a:rPr lang="es-CO" dirty="0" smtClean="0"/>
              <a:t>. </a:t>
            </a:r>
          </a:p>
          <a:p>
            <a:r>
              <a:rPr lang="es-CO" dirty="0" smtClean="0"/>
              <a:t>Al explicar cómo es posible este tipo de juicios, consideraba los </a:t>
            </a:r>
            <a:r>
              <a:rPr lang="es-CO" dirty="0" smtClean="0">
                <a:solidFill>
                  <a:schemeClr val="tx1">
                    <a:lumMod val="50000"/>
                    <a:lumOff val="50000"/>
                  </a:schemeClr>
                </a:solidFill>
              </a:rPr>
              <a:t>objetos del mundo material como incognoscibles en esencia</a:t>
            </a:r>
            <a:r>
              <a:rPr lang="es-CO" dirty="0" smtClean="0"/>
              <a:t>; desde el punto de vista de la </a:t>
            </a:r>
            <a:r>
              <a:rPr lang="es-CO" dirty="0" smtClean="0">
                <a:solidFill>
                  <a:schemeClr val="tx1">
                    <a:lumMod val="50000"/>
                    <a:lumOff val="50000"/>
                  </a:schemeClr>
                </a:solidFill>
              </a:rPr>
              <a:t>razón</a:t>
            </a:r>
            <a:r>
              <a:rPr lang="es-CO" dirty="0" smtClean="0"/>
              <a:t>, sirven tan sólo como materia pura a partir de la cual se nutren las sensaciones.</a:t>
            </a:r>
          </a:p>
          <a:p>
            <a:r>
              <a:rPr lang="es-CO" dirty="0" smtClean="0"/>
              <a:t>Los </a:t>
            </a:r>
            <a:r>
              <a:rPr lang="es-CO" b="1" dirty="0" smtClean="0"/>
              <a:t>objetos</a:t>
            </a:r>
            <a:r>
              <a:rPr lang="es-CO" dirty="0" smtClean="0"/>
              <a:t>, en sí mismos, </a:t>
            </a:r>
            <a:r>
              <a:rPr lang="es-CO" dirty="0" smtClean="0">
                <a:solidFill>
                  <a:schemeClr val="tx1">
                    <a:lumMod val="50000"/>
                    <a:lumOff val="50000"/>
                  </a:schemeClr>
                </a:solidFill>
              </a:rPr>
              <a:t>no tienen existencia</a:t>
            </a:r>
            <a:r>
              <a:rPr lang="es-CO" dirty="0" smtClean="0"/>
              <a:t>, y el </a:t>
            </a:r>
            <a:r>
              <a:rPr lang="es-CO" b="1" dirty="0" smtClean="0"/>
              <a:t>espacio</a:t>
            </a:r>
            <a:r>
              <a:rPr lang="es-CO" dirty="0" smtClean="0"/>
              <a:t> y el </a:t>
            </a:r>
            <a:r>
              <a:rPr lang="es-CO" b="1" dirty="0" smtClean="0"/>
              <a:t>tiempo</a:t>
            </a:r>
            <a:r>
              <a:rPr lang="es-CO" dirty="0" smtClean="0"/>
              <a:t> pertenecen a la realidad sólo como parte de la mente, como intuiciones con las que las percepciones son medidas y valoradas.</a:t>
            </a:r>
          </a:p>
          <a:p>
            <a:endParaRPr lang="es-CO" dirty="0" smtClean="0"/>
          </a:p>
          <a:p>
            <a:endParaRPr lang="es-CO" dirty="0"/>
          </a:p>
        </p:txBody>
      </p:sp>
    </p:spTree>
    <p:extLst>
      <p:ext uri="{BB962C8B-B14F-4D97-AF65-F5344CB8AC3E}">
        <p14:creationId xmlns:p14="http://schemas.microsoft.com/office/powerpoint/2010/main" val="2551428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normAutofit fontScale="90000"/>
          </a:bodyPr>
          <a:lstStyle/>
          <a:p>
            <a:r>
              <a:rPr lang="es-CO" sz="3600" b="1" dirty="0" smtClean="0"/>
              <a:t>Categorías</a:t>
            </a:r>
            <a:r>
              <a:rPr lang="es-CO" sz="3600" dirty="0" smtClean="0"/>
              <a:t>: Un número de conceptos a priori</a:t>
            </a:r>
            <a:r>
              <a:rPr lang="es-CO" dirty="0" smtClean="0"/>
              <a:t/>
            </a:r>
            <a:br>
              <a:rPr lang="es-CO" dirty="0" smtClean="0"/>
            </a:br>
            <a:endParaRPr lang="es-CO" dirty="0"/>
          </a:p>
        </p:txBody>
      </p:sp>
      <p:sp>
        <p:nvSpPr>
          <p:cNvPr id="3" name="2 Marcador de contenido"/>
          <p:cNvSpPr>
            <a:spLocks noGrp="1"/>
          </p:cNvSpPr>
          <p:nvPr>
            <p:ph idx="1"/>
          </p:nvPr>
        </p:nvSpPr>
        <p:spPr>
          <a:xfrm>
            <a:off x="457200" y="980728"/>
            <a:ext cx="8229600" cy="5328592"/>
          </a:xfrm>
        </p:spPr>
        <p:txBody>
          <a:bodyPr>
            <a:normAutofit lnSpcReduction="10000"/>
          </a:bodyPr>
          <a:lstStyle/>
          <a:p>
            <a:r>
              <a:rPr lang="es-CO" dirty="0" smtClean="0"/>
              <a:t>Dividió éstas en cuatro grupos: </a:t>
            </a:r>
          </a:p>
          <a:p>
            <a:r>
              <a:rPr lang="es-CO" dirty="0" smtClean="0"/>
              <a:t>las relativas a la </a:t>
            </a:r>
            <a:r>
              <a:rPr lang="es-CO" b="1" dirty="0" smtClean="0"/>
              <a:t>cantidad</a:t>
            </a:r>
            <a:r>
              <a:rPr lang="es-CO" dirty="0" smtClean="0"/>
              <a:t> (que son unidad, pluralidad y totalidad), </a:t>
            </a:r>
          </a:p>
          <a:p>
            <a:r>
              <a:rPr lang="es-CO" dirty="0" smtClean="0"/>
              <a:t>las relacionadas con la </a:t>
            </a:r>
            <a:r>
              <a:rPr lang="es-CO" b="1" dirty="0" smtClean="0"/>
              <a:t>cualidad</a:t>
            </a:r>
            <a:r>
              <a:rPr lang="es-CO" dirty="0" smtClean="0"/>
              <a:t> (que son realidad, negación y limitación), </a:t>
            </a:r>
          </a:p>
          <a:p>
            <a:r>
              <a:rPr lang="es-CO" dirty="0" smtClean="0"/>
              <a:t>las que conciernen a la </a:t>
            </a:r>
            <a:r>
              <a:rPr lang="es-CO" b="1" dirty="0" smtClean="0"/>
              <a:t>relación</a:t>
            </a:r>
            <a:r>
              <a:rPr lang="es-CO" dirty="0" smtClean="0"/>
              <a:t> (que son sustancia-y-accidente, causa-y-efecto y reciprocidad) </a:t>
            </a:r>
            <a:endParaRPr lang="es-CO" dirty="0"/>
          </a:p>
          <a:p>
            <a:r>
              <a:rPr lang="es-CO" dirty="0" smtClean="0"/>
              <a:t>las que tienen que ver con la </a:t>
            </a:r>
            <a:r>
              <a:rPr lang="es-CO" b="1" dirty="0" smtClean="0"/>
              <a:t>modalidad </a:t>
            </a:r>
            <a:r>
              <a:rPr lang="es-CO" dirty="0" smtClean="0"/>
              <a:t>(que son posibilidad, existencia y necesidad).</a:t>
            </a:r>
          </a:p>
          <a:p>
            <a:endParaRPr lang="es-CO" dirty="0" smtClean="0"/>
          </a:p>
          <a:p>
            <a:endParaRPr lang="es-CO" dirty="0"/>
          </a:p>
        </p:txBody>
      </p:sp>
    </p:spTree>
    <p:extLst>
      <p:ext uri="{BB962C8B-B14F-4D97-AF65-F5344CB8AC3E}">
        <p14:creationId xmlns:p14="http://schemas.microsoft.com/office/powerpoint/2010/main" val="2771729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fontScale="92500" lnSpcReduction="10000"/>
          </a:bodyPr>
          <a:lstStyle/>
          <a:p>
            <a:r>
              <a:rPr lang="es-CO" dirty="0" smtClean="0"/>
              <a:t>Las </a:t>
            </a:r>
            <a:r>
              <a:rPr lang="es-CO" dirty="0" smtClean="0">
                <a:effectLst>
                  <a:outerShdw blurRad="38100" dist="38100" dir="2700000" algn="tl">
                    <a:srgbClr val="000000">
                      <a:alpha val="43137"/>
                    </a:srgbClr>
                  </a:outerShdw>
                </a:effectLst>
              </a:rPr>
              <a:t>intuiciones</a:t>
            </a:r>
            <a:r>
              <a:rPr lang="es-CO" dirty="0" smtClean="0"/>
              <a:t> y las </a:t>
            </a:r>
            <a:r>
              <a:rPr lang="es-CO" dirty="0" smtClean="0">
                <a:effectLst>
                  <a:outerShdw blurRad="38100" dist="38100" dir="2700000" algn="tl">
                    <a:srgbClr val="000000">
                      <a:alpha val="43137"/>
                    </a:srgbClr>
                  </a:outerShdw>
                </a:effectLst>
              </a:rPr>
              <a:t>categorías</a:t>
            </a:r>
            <a:r>
              <a:rPr lang="es-CO" dirty="0" smtClean="0"/>
              <a:t> se pueden emplear para hacer </a:t>
            </a:r>
            <a:r>
              <a:rPr lang="es-CO" dirty="0" smtClean="0">
                <a:effectLst>
                  <a:outerShdw blurRad="38100" dist="38100" dir="2700000" algn="tl">
                    <a:srgbClr val="000000">
                      <a:alpha val="43137"/>
                    </a:srgbClr>
                  </a:outerShdw>
                </a:effectLst>
              </a:rPr>
              <a:t>juicios sobre experiencias y percepciones</a:t>
            </a:r>
            <a:r>
              <a:rPr lang="es-CO" dirty="0" smtClean="0"/>
              <a:t> pero, según Kant, no pueden aplicarse sobre ideas abstractas o conceptos cruciales como libertad y existencia sin que lleven a inconsecuencias en la forma de binomios de </a:t>
            </a:r>
            <a:r>
              <a:rPr lang="es-CO" dirty="0" smtClean="0"/>
              <a:t>proposiciones (</a:t>
            </a:r>
            <a:r>
              <a:rPr lang="es-CO" sz="2600" dirty="0"/>
              <a:t>Expresión de un juicio entre dos términos, sujeto y predicado, que afirma o niega este de aquel, o incluye o excluye el primero respecto del </a:t>
            </a:r>
            <a:r>
              <a:rPr lang="es-CO" sz="2600" dirty="0" smtClean="0"/>
              <a:t>segundo</a:t>
            </a:r>
            <a:r>
              <a:rPr lang="es-CO" dirty="0" smtClean="0"/>
              <a:t>)</a:t>
            </a:r>
            <a:r>
              <a:rPr lang="es-CO" dirty="0" smtClean="0"/>
              <a:t> </a:t>
            </a:r>
            <a:r>
              <a:rPr lang="es-CO" dirty="0" smtClean="0"/>
              <a:t>contradictorias, o </a:t>
            </a:r>
            <a:r>
              <a:rPr lang="es-CO" dirty="0" smtClean="0"/>
              <a:t>antinomias (</a:t>
            </a:r>
            <a:r>
              <a:rPr lang="es-CO" sz="2400" dirty="0"/>
              <a:t>Contradicción entre dos principios </a:t>
            </a:r>
            <a:r>
              <a:rPr lang="es-CO" sz="2400" dirty="0" smtClean="0"/>
              <a:t>racionales</a:t>
            </a:r>
            <a:r>
              <a:rPr lang="es-CO" dirty="0" smtClean="0"/>
              <a:t>)</a:t>
            </a:r>
            <a:r>
              <a:rPr lang="es-CO" dirty="0" smtClean="0"/>
              <a:t>, </a:t>
            </a:r>
            <a:r>
              <a:rPr lang="es-CO" dirty="0" smtClean="0"/>
              <a:t>en las que ambos elementos de cada par pueden ser probados como verdad.</a:t>
            </a:r>
          </a:p>
          <a:p>
            <a:endParaRPr lang="es-CO" dirty="0"/>
          </a:p>
        </p:txBody>
      </p:sp>
    </p:spTree>
    <p:extLst>
      <p:ext uri="{BB962C8B-B14F-4D97-AF65-F5344CB8AC3E}">
        <p14:creationId xmlns:p14="http://schemas.microsoft.com/office/powerpoint/2010/main" val="60535497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1586</Words>
  <Application>Microsoft Office PowerPoint</Application>
  <PresentationFormat>Presentación en pantalla (4:3)</PresentationFormat>
  <Paragraphs>143</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INMANUEL KANT</vt:lpstr>
      <vt:lpstr>OBRAS:  </vt:lpstr>
      <vt:lpstr>Criticismo (1781-1790)  </vt:lpstr>
      <vt:lpstr>Presentación de PowerPoint</vt:lpstr>
      <vt:lpstr>MODOS DE PENSAR</vt:lpstr>
      <vt:lpstr>Las proposiciones, según Kant, pueden ser divididas también en otros dos tipos:</vt:lpstr>
      <vt:lpstr>transcendentalismo</vt:lpstr>
      <vt:lpstr>Categorías: Un número de conceptos a priori </vt:lpstr>
      <vt:lpstr>Presentación de PowerPoint</vt:lpstr>
      <vt:lpstr>La Estética trascendental</vt:lpstr>
      <vt:lpstr>Los  conceptos de espacio y tiempo</vt:lpstr>
      <vt:lpstr>Presentación de PowerPoint</vt:lpstr>
      <vt:lpstr>Presentación de PowerPoint</vt:lpstr>
      <vt:lpstr>Apuntes finales del conocimiento en Kant</vt:lpstr>
      <vt:lpstr>Ética </vt:lpstr>
      <vt:lpstr>Kant sintetiza su pensamiento</vt:lpstr>
      <vt:lpstr>La Crítica del juicio o Crítica de la facultad de juzgar </vt:lpstr>
      <vt:lpstr>Kant determina tres tipos de complacencias:</vt:lpstr>
      <vt:lpstr>Definiciones de lo bello</vt:lpstr>
      <vt:lpstr>Lo sublime </vt:lpstr>
      <vt:lpstr>El genio </vt:lpstr>
      <vt:lpstr>Presentación de PowerPoint</vt:lpstr>
      <vt:lpstr>Juicio teleológico </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INMANUEL KANT</dc:title>
  <dc:creator>Luffi</dc:creator>
  <cp:lastModifiedBy>Luffi</cp:lastModifiedBy>
  <cp:revision>14</cp:revision>
  <dcterms:created xsi:type="dcterms:W3CDTF">2013-05-13T18:43:19Z</dcterms:created>
  <dcterms:modified xsi:type="dcterms:W3CDTF">2013-07-09T15:21:28Z</dcterms:modified>
</cp:coreProperties>
</file>