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29F0-F924-4F6A-ABB9-13C5C51C00DF}" type="datetimeFigureOut">
              <a:rPr lang="es-CO" smtClean="0"/>
              <a:t>04/01/1980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F74-9AF1-4926-BF69-9FC6E5E44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295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29F0-F924-4F6A-ABB9-13C5C51C00DF}" type="datetimeFigureOut">
              <a:rPr lang="es-CO" smtClean="0"/>
              <a:t>04/01/1980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F74-9AF1-4926-BF69-9FC6E5E44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256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29F0-F924-4F6A-ABB9-13C5C51C00DF}" type="datetimeFigureOut">
              <a:rPr lang="es-CO" smtClean="0"/>
              <a:t>04/01/1980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F74-9AF1-4926-BF69-9FC6E5E44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93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29F0-F924-4F6A-ABB9-13C5C51C00DF}" type="datetimeFigureOut">
              <a:rPr lang="es-CO" smtClean="0"/>
              <a:t>04/01/1980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F74-9AF1-4926-BF69-9FC6E5E44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402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29F0-F924-4F6A-ABB9-13C5C51C00DF}" type="datetimeFigureOut">
              <a:rPr lang="es-CO" smtClean="0"/>
              <a:t>04/01/1980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F74-9AF1-4926-BF69-9FC6E5E44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511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29F0-F924-4F6A-ABB9-13C5C51C00DF}" type="datetimeFigureOut">
              <a:rPr lang="es-CO" smtClean="0"/>
              <a:t>04/01/1980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F74-9AF1-4926-BF69-9FC6E5E44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140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29F0-F924-4F6A-ABB9-13C5C51C00DF}" type="datetimeFigureOut">
              <a:rPr lang="es-CO" smtClean="0"/>
              <a:t>04/01/1980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F74-9AF1-4926-BF69-9FC6E5E44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991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29F0-F924-4F6A-ABB9-13C5C51C00DF}" type="datetimeFigureOut">
              <a:rPr lang="es-CO" smtClean="0"/>
              <a:t>04/01/1980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F74-9AF1-4926-BF69-9FC6E5E44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988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29F0-F924-4F6A-ABB9-13C5C51C00DF}" type="datetimeFigureOut">
              <a:rPr lang="es-CO" smtClean="0"/>
              <a:t>04/01/1980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F74-9AF1-4926-BF69-9FC6E5E44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755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29F0-F924-4F6A-ABB9-13C5C51C00DF}" type="datetimeFigureOut">
              <a:rPr lang="es-CO" smtClean="0"/>
              <a:t>04/01/1980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F74-9AF1-4926-BF69-9FC6E5E44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15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29F0-F924-4F6A-ABB9-13C5C51C00DF}" type="datetimeFigureOut">
              <a:rPr lang="es-CO" smtClean="0"/>
              <a:t>04/01/1980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F74-9AF1-4926-BF69-9FC6E5E44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427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29F0-F924-4F6A-ABB9-13C5C51C00DF}" type="datetimeFigureOut">
              <a:rPr lang="es-CO" smtClean="0"/>
              <a:t>04/01/1980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B5F74-9AF1-4926-BF69-9FC6E5E44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621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Aristóteles (384-322 a.C.), filósofo y científico griego</a:t>
            </a:r>
            <a:br>
              <a:rPr lang="es-CO" dirty="0" smtClean="0"/>
            </a:b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5390331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5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Metafísica: </a:t>
            </a:r>
            <a:r>
              <a:rPr lang="es-CO" dirty="0"/>
              <a:t>intentó definir el “ser”.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es-CO" dirty="0"/>
              <a:t>S</a:t>
            </a:r>
            <a:r>
              <a:rPr lang="es-CO" dirty="0" smtClean="0"/>
              <a:t>er </a:t>
            </a:r>
            <a:r>
              <a:rPr lang="es-CO" dirty="0"/>
              <a:t>divino, al que </a:t>
            </a:r>
            <a:r>
              <a:rPr lang="es-CO" dirty="0" smtClean="0"/>
              <a:t> </a:t>
            </a:r>
            <a:r>
              <a:rPr lang="es-CO" dirty="0"/>
              <a:t>describe como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“Primer Motor”, </a:t>
            </a:r>
            <a:r>
              <a:rPr lang="es-CO" dirty="0"/>
              <a:t>responsable de la unidad y </a:t>
            </a:r>
            <a:r>
              <a:rPr lang="es-CO" dirty="0" smtClean="0"/>
              <a:t>significación </a:t>
            </a:r>
            <a:r>
              <a:rPr lang="es-CO" dirty="0"/>
              <a:t>de la naturaleza</a:t>
            </a:r>
            <a:r>
              <a:rPr lang="es-CO" dirty="0" smtClean="0"/>
              <a:t>.</a:t>
            </a:r>
          </a:p>
          <a:p>
            <a:r>
              <a:rPr lang="es-CO" dirty="0"/>
              <a:t>Dios, en su calidad de </a:t>
            </a:r>
            <a:r>
              <a:rPr lang="es-CO" dirty="0">
                <a:solidFill>
                  <a:srgbClr val="FF0000"/>
                </a:solidFill>
              </a:rPr>
              <a:t>ser perfecto</a:t>
            </a:r>
            <a:r>
              <a:rPr lang="es-CO" dirty="0"/>
              <a:t>, es por consiguiente el ejemplo al que </a:t>
            </a:r>
            <a:r>
              <a:rPr lang="es-CO" dirty="0">
                <a:solidFill>
                  <a:srgbClr val="FF0000"/>
                </a:solidFill>
              </a:rPr>
              <a:t>aspiran</a:t>
            </a:r>
            <a:r>
              <a:rPr lang="es-CO" dirty="0"/>
              <a:t> todos los seres del mundo, ya que desean participar de la </a:t>
            </a:r>
            <a:r>
              <a:rPr lang="es-CO" dirty="0">
                <a:solidFill>
                  <a:srgbClr val="FF0000"/>
                </a:solidFill>
              </a:rPr>
              <a:t>perfección</a:t>
            </a:r>
            <a:r>
              <a:rPr lang="es-CO" dirty="0" smtClean="0"/>
              <a:t>.</a:t>
            </a:r>
          </a:p>
          <a:p>
            <a:r>
              <a:rPr lang="es-CO" dirty="0"/>
              <a:t>Existen además </a:t>
            </a:r>
            <a:r>
              <a:rPr lang="es-CO" dirty="0">
                <a:solidFill>
                  <a:srgbClr val="FF0000"/>
                </a:solidFill>
              </a:rPr>
              <a:t>otros motores</a:t>
            </a:r>
            <a:r>
              <a:rPr lang="es-CO" dirty="0"/>
              <a:t>, como son los motores inteligentes de los planetas y las estrellas (Aristóteles sugería que el número de éstos era de “</a:t>
            </a:r>
            <a:r>
              <a:rPr lang="es-CO" dirty="0">
                <a:solidFill>
                  <a:srgbClr val="FF0000"/>
                </a:solidFill>
              </a:rPr>
              <a:t>55 o 47</a:t>
            </a:r>
            <a:r>
              <a:rPr lang="es-CO" dirty="0"/>
              <a:t>”).</a:t>
            </a:r>
          </a:p>
        </p:txBody>
      </p:sp>
    </p:spTree>
    <p:extLst>
      <p:ext uri="{BB962C8B-B14F-4D97-AF65-F5344CB8AC3E}">
        <p14:creationId xmlns:p14="http://schemas.microsoft.com/office/powerpoint/2010/main" val="21895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s-CO" dirty="0"/>
              <a:t>el “Primer Motor” o Dios, tal y como lo describe Aristóteles, </a:t>
            </a:r>
            <a:r>
              <a:rPr lang="es-CO" dirty="0">
                <a:solidFill>
                  <a:srgbClr val="FF0000"/>
                </a:solidFill>
              </a:rPr>
              <a:t>no corresponde a finalidades </a:t>
            </a:r>
            <a:r>
              <a:rPr lang="es-CO" dirty="0" smtClean="0">
                <a:solidFill>
                  <a:srgbClr val="FF0000"/>
                </a:solidFill>
              </a:rPr>
              <a:t>religiosas, </a:t>
            </a:r>
            <a:r>
              <a:rPr lang="es-CO" dirty="0" smtClean="0"/>
              <a:t>como luego lo pretendieron señalar pensadores</a:t>
            </a:r>
            <a:r>
              <a:rPr lang="es-CO" dirty="0" smtClean="0">
                <a:solidFill>
                  <a:srgbClr val="FF0000"/>
                </a:solidFill>
              </a:rPr>
              <a:t> medievales</a:t>
            </a:r>
          </a:p>
          <a:p>
            <a:r>
              <a:rPr lang="es-CO" dirty="0"/>
              <a:t>Al “Primer Motor”, por ejemplo, </a:t>
            </a:r>
            <a:r>
              <a:rPr lang="es-CO" dirty="0">
                <a:solidFill>
                  <a:srgbClr val="FF0000"/>
                </a:solidFill>
              </a:rPr>
              <a:t>no le interesa </a:t>
            </a:r>
            <a:r>
              <a:rPr lang="es-CO" dirty="0"/>
              <a:t>lo que sucede en el mundo ni tampoco es su </a:t>
            </a:r>
            <a:r>
              <a:rPr lang="es-CO" dirty="0">
                <a:solidFill>
                  <a:srgbClr val="FF0000"/>
                </a:solidFill>
              </a:rPr>
              <a:t>creador</a:t>
            </a:r>
            <a:r>
              <a:rPr lang="es-CO" dirty="0" smtClean="0"/>
              <a:t>.</a:t>
            </a:r>
          </a:p>
          <a:p>
            <a:endParaRPr lang="es-CO" dirty="0" smtClean="0"/>
          </a:p>
          <a:p>
            <a:endParaRPr lang="es-CO" dirty="0" smtClean="0">
              <a:solidFill>
                <a:srgbClr val="FF0000"/>
              </a:solidFill>
            </a:endParaRPr>
          </a:p>
          <a:p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4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16224"/>
          </a:xfrm>
        </p:spPr>
        <p:txBody>
          <a:bodyPr>
            <a:noAutofit/>
          </a:bodyPr>
          <a:lstStyle/>
          <a:p>
            <a:r>
              <a:rPr lang="es-CO" sz="3200" dirty="0"/>
              <a:t>Darwin, llegó a afirmar que los héroes intelectuales de su época “eran simples colegiales al lado del viejo Aristóteles”.</a:t>
            </a:r>
            <a:br>
              <a:rPr lang="es-CO" sz="3200" dirty="0"/>
            </a:br>
            <a:endParaRPr lang="es-C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5292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7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-171400"/>
            <a:ext cx="7344816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5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13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vida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dirty="0" smtClean="0"/>
              <a:t>Nació en </a:t>
            </a:r>
            <a:r>
              <a:rPr lang="es-CO" dirty="0" err="1" smtClean="0"/>
              <a:t>Estagira</a:t>
            </a:r>
            <a:r>
              <a:rPr lang="es-CO" dirty="0" smtClean="0"/>
              <a:t> (actual ciudad griega de </a:t>
            </a:r>
            <a:r>
              <a:rPr lang="es-CO" dirty="0" err="1" smtClean="0"/>
              <a:t>Stavro</a:t>
            </a:r>
            <a:r>
              <a:rPr lang="es-CO" dirty="0" smtClean="0"/>
              <a:t>, entonces perteneciente a Macedonia). Hijo de un médico de la corte real, se trasladó a Atenas a los </a:t>
            </a:r>
            <a:r>
              <a:rPr lang="es-CO" b="1" dirty="0" smtClean="0"/>
              <a:t>17 años </a:t>
            </a:r>
            <a:r>
              <a:rPr lang="es-CO" dirty="0" smtClean="0"/>
              <a:t>de edad para estudiar en la </a:t>
            </a:r>
            <a:r>
              <a:rPr lang="es-CO" b="1" dirty="0" smtClean="0"/>
              <a:t>Academia </a:t>
            </a:r>
            <a:r>
              <a:rPr lang="es-CO" dirty="0" smtClean="0"/>
              <a:t>de Platón.  </a:t>
            </a:r>
          </a:p>
          <a:p>
            <a:r>
              <a:rPr lang="es-CO" dirty="0" smtClean="0"/>
              <a:t>(345 a.C.), Aristóteles se trasladó a Pela, antigua capital de Macedonia, donde se convirtió en </a:t>
            </a:r>
            <a:r>
              <a:rPr lang="es-CO" b="1" dirty="0" smtClean="0"/>
              <a:t>tutor de Alejandro</a:t>
            </a:r>
            <a:r>
              <a:rPr lang="es-CO" dirty="0" smtClean="0"/>
              <a:t> (más tarde Alejandro III el Magno), hijo menor del rey Filipo II. En el año 336 a.C., al acceder Alejandro al trono, regresó a Atenas y estableció su propia escuela: </a:t>
            </a:r>
            <a:r>
              <a:rPr lang="es-CO" b="1" dirty="0" smtClean="0"/>
              <a:t>el Liceo</a:t>
            </a:r>
            <a:r>
              <a:rPr lang="es-CO" dirty="0" smtClean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73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Obras: 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476500" y="3745071"/>
          <a:ext cx="4191000" cy="236220"/>
        </p:xfrm>
        <a:graphic>
          <a:graphicData uri="http://schemas.openxmlformats.org/drawingml/2006/table">
            <a:tbl>
              <a:tblPr/>
              <a:tblGrid>
                <a:gridCol w="2095500"/>
                <a:gridCol w="2095500"/>
              </a:tblGrid>
              <a:tr h="0">
                <a:tc>
                  <a:txBody>
                    <a:bodyPr/>
                    <a:lstStyle/>
                    <a:p>
                      <a:pPr marL="228600" marR="228600" fontAlgn="b"/>
                      <a:r>
                        <a:rPr lang="es-CO" sz="800">
                          <a:effectLst/>
                          <a:latin typeface="MS Reference Sans Serif"/>
                        </a:rPr>
                        <a:t>CLASIFICACIÓN</a:t>
                      </a:r>
                    </a:p>
                  </a:txBody>
                  <a:tcPr marT="76200" marB="38100" anchor="b">
                    <a:lnL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28600" fontAlgn="b"/>
                      <a:r>
                        <a:rPr lang="es-CO" sz="800">
                          <a:effectLst/>
                          <a:latin typeface="MS Reference Sans Serif"/>
                        </a:rPr>
                        <a:t>OBRA</a:t>
                      </a:r>
                    </a:p>
                  </a:txBody>
                  <a:tcPr marT="76200" marB="38100" anchor="b">
                    <a:lnL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26537"/>
              </p:ext>
            </p:extLst>
          </p:nvPr>
        </p:nvGraphicFramePr>
        <p:xfrm>
          <a:off x="395536" y="1268760"/>
          <a:ext cx="8208912" cy="5196840"/>
        </p:xfrm>
        <a:graphic>
          <a:graphicData uri="http://schemas.openxmlformats.org/drawingml/2006/table">
            <a:tbl>
              <a:tblPr/>
              <a:tblGrid>
                <a:gridCol w="2376264"/>
                <a:gridCol w="5832648"/>
              </a:tblGrid>
              <a:tr h="1348590">
                <a:tc>
                  <a:txBody>
                    <a:bodyPr/>
                    <a:lstStyle/>
                    <a:p>
                      <a:pPr marL="228600" marR="228600" algn="l" fontAlgn="t"/>
                      <a:r>
                        <a:rPr lang="es-CO" sz="1400" dirty="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Lógica</a:t>
                      </a:r>
                    </a:p>
                  </a:txBody>
                  <a:tcPr marB="38100">
                    <a:lnL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28600" algn="l" fontAlgn="t"/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Organon:</a:t>
                      </a:r>
                      <a:b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</a:br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De las categorías</a:t>
                      </a:r>
                      <a: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/>
                      </a:r>
                      <a:b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</a:br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De la interpretación</a:t>
                      </a:r>
                      <a:b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</a:br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Primeros analíticos </a:t>
                      </a:r>
                      <a: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(dos libros)</a:t>
                      </a:r>
                      <a:b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</a:br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Segundos analíticos</a:t>
                      </a:r>
                      <a: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 (dos libros)</a:t>
                      </a:r>
                      <a:b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</a:br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Tópicos</a:t>
                      </a:r>
                      <a: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 (ocho libros)</a:t>
                      </a:r>
                      <a:b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</a:br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Refutación de los sofismas</a:t>
                      </a:r>
                      <a:endParaRPr lang="es-CO" sz="1400">
                        <a:solidFill>
                          <a:srgbClr val="585858"/>
                        </a:solidFill>
                        <a:effectLst/>
                        <a:latin typeface="MS Reference Sans Serif"/>
                      </a:endParaRPr>
                    </a:p>
                  </a:txBody>
                  <a:tcPr marB="38100">
                    <a:lnL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458">
                <a:tc>
                  <a:txBody>
                    <a:bodyPr/>
                    <a:lstStyle/>
                    <a:p>
                      <a:pPr marL="228600" marR="228600" algn="l" fontAlgn="t"/>
                      <a: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Ciencias poéticas</a:t>
                      </a:r>
                    </a:p>
                  </a:txBody>
                  <a:tcPr marB="38100">
                    <a:lnL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28600" algn="l" fontAlgn="t"/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Retórica</a:t>
                      </a:r>
                      <a:b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</a:br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Poética </a:t>
                      </a:r>
                      <a: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(tres libros)</a:t>
                      </a:r>
                    </a:p>
                  </a:txBody>
                  <a:tcPr marB="38100">
                    <a:lnL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032">
                <a:tc>
                  <a:txBody>
                    <a:bodyPr/>
                    <a:lstStyle/>
                    <a:p>
                      <a:pPr marL="228600" marR="228600" algn="l" fontAlgn="t"/>
                      <a: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Ciencias teoréticas: filosofía primera</a:t>
                      </a:r>
                    </a:p>
                  </a:txBody>
                  <a:tcPr marB="38100">
                    <a:lnL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28600" algn="l" fontAlgn="t"/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Metafísica</a:t>
                      </a:r>
                      <a: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 (14 libros)</a:t>
                      </a:r>
                    </a:p>
                  </a:txBody>
                  <a:tcPr marB="38100">
                    <a:lnL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3164">
                <a:tc>
                  <a:txBody>
                    <a:bodyPr/>
                    <a:lstStyle/>
                    <a:p>
                      <a:pPr marL="228600" marR="228600" algn="l" fontAlgn="t"/>
                      <a: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Ciencias teoréticas: física y biología</a:t>
                      </a:r>
                    </a:p>
                  </a:txBody>
                  <a:tcPr marB="38100">
                    <a:lnL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28600" algn="l" fontAlgn="t"/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Física </a:t>
                      </a:r>
                      <a: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(ocho libros)</a:t>
                      </a:r>
                      <a:b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</a:br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Del cielo </a:t>
                      </a:r>
                      <a: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(cuatro libros)</a:t>
                      </a:r>
                      <a:b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</a:br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De la generación y la corrupción</a:t>
                      </a:r>
                      <a: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 (dos libros)</a:t>
                      </a:r>
                      <a:b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</a:br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Meteorológica </a:t>
                      </a:r>
                      <a: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(cuatro libros)</a:t>
                      </a:r>
                      <a:b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</a:br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Historia de los animales</a:t>
                      </a:r>
                      <a: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 (diez libros)</a:t>
                      </a:r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/>
                      </a:r>
                      <a:b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</a:br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De las partes de los animales </a:t>
                      </a:r>
                      <a: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(cuatro libros)</a:t>
                      </a:r>
                    </a:p>
                  </a:txBody>
                  <a:tcPr marB="38100">
                    <a:lnL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458">
                <a:tc>
                  <a:txBody>
                    <a:bodyPr/>
                    <a:lstStyle/>
                    <a:p>
                      <a:pPr marL="228600" marR="228600" algn="l" fontAlgn="t"/>
                      <a: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Ciencias prácticas: ética</a:t>
                      </a:r>
                    </a:p>
                  </a:txBody>
                  <a:tcPr marB="38100">
                    <a:lnL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28600" algn="l" fontAlgn="t"/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Ética a Eudemo</a:t>
                      </a:r>
                      <a: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 (cuatro libros)</a:t>
                      </a:r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/>
                      </a:r>
                      <a:b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</a:br>
                      <a:r>
                        <a:rPr lang="es-CO" sz="1400" i="1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Ética a Nicómaco </a:t>
                      </a:r>
                      <a:r>
                        <a:rPr lang="es-CO" sz="140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(dos libros)</a:t>
                      </a:r>
                    </a:p>
                  </a:txBody>
                  <a:tcPr marB="38100">
                    <a:lnL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458">
                <a:tc>
                  <a:txBody>
                    <a:bodyPr/>
                    <a:lstStyle/>
                    <a:p>
                      <a:pPr marL="228600" marR="228600" algn="l" fontAlgn="t"/>
                      <a:r>
                        <a:rPr lang="es-CO" sz="1400" dirty="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Ciencias prácticas: política</a:t>
                      </a:r>
                    </a:p>
                  </a:txBody>
                  <a:tcPr marB="38100">
                    <a:lnL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28600" algn="l" fontAlgn="t"/>
                      <a:r>
                        <a:rPr lang="es-CO" sz="1400" i="1" dirty="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Política </a:t>
                      </a:r>
                      <a:r>
                        <a:rPr lang="es-CO" sz="1400" dirty="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(ocho libros)</a:t>
                      </a:r>
                      <a:br>
                        <a:rPr lang="es-CO" sz="1400" dirty="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</a:br>
                      <a:r>
                        <a:rPr lang="es-CO" sz="1400" i="1" dirty="0">
                          <a:solidFill>
                            <a:srgbClr val="585858"/>
                          </a:solidFill>
                          <a:effectLst/>
                          <a:latin typeface="MS Reference Sans Serif"/>
                        </a:rPr>
                        <a:t>Constitución de Atenas</a:t>
                      </a:r>
                      <a:endParaRPr lang="es-CO" sz="1400" dirty="0">
                        <a:solidFill>
                          <a:srgbClr val="585858"/>
                        </a:solidFill>
                        <a:effectLst/>
                        <a:latin typeface="MS Reference Sans Serif"/>
                      </a:endParaRPr>
                    </a:p>
                  </a:txBody>
                  <a:tcPr marB="38100">
                    <a:lnL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6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8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Las 4 causas de Aristóteles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55000" lnSpcReduction="20000"/>
          </a:bodyPr>
          <a:lstStyle/>
          <a:p>
            <a:r>
              <a:rPr lang="es-CO" sz="4400" b="1" dirty="0" smtClean="0"/>
              <a:t>la causa material </a:t>
            </a:r>
            <a:r>
              <a:rPr lang="es-CO" sz="4400" dirty="0" smtClean="0"/>
              <a:t>(materia de la que está compuesta una cosa), Así pues, un león joven está compuesto de tejidos y órganos, lo que constituiría la causa material</a:t>
            </a:r>
          </a:p>
          <a:p>
            <a:r>
              <a:rPr lang="es-CO" sz="4400" dirty="0" smtClean="0"/>
              <a:t> </a:t>
            </a:r>
            <a:r>
              <a:rPr lang="es-CO" sz="4400" b="1" dirty="0" smtClean="0"/>
              <a:t>la causa eficiente o motriz </a:t>
            </a:r>
            <a:r>
              <a:rPr lang="es-CO" sz="4400" dirty="0" smtClean="0"/>
              <a:t>(fuente de movimiento, generación o cambio), la causa motriz o eficiente serían sus padres, que lo crearon; </a:t>
            </a:r>
          </a:p>
          <a:p>
            <a:r>
              <a:rPr lang="es-CO" sz="4400" b="1" dirty="0" smtClean="0"/>
              <a:t>la causa formal </a:t>
            </a:r>
            <a:r>
              <a:rPr lang="es-CO" sz="4400" dirty="0" smtClean="0"/>
              <a:t>(la especie, el tipo o la clase), la causa formal es su especie (león)</a:t>
            </a:r>
          </a:p>
          <a:p>
            <a:r>
              <a:rPr lang="es-CO" sz="4400" dirty="0" smtClean="0"/>
              <a:t> </a:t>
            </a:r>
            <a:r>
              <a:rPr lang="es-CO" sz="4400" b="1" dirty="0" smtClean="0"/>
              <a:t>la causa final </a:t>
            </a:r>
            <a:r>
              <a:rPr lang="es-CO" sz="4400" dirty="0" smtClean="0"/>
              <a:t>(objetivo o pleno desarrollo de un individuo, o la función planeada de una construcción o de un invento); la causa final es su impulso innato por convertirse en un ejemplar maduro de su especie. </a:t>
            </a:r>
          </a:p>
          <a:p>
            <a:r>
              <a:rPr lang="es-CO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contextos diferentes, las mismas cuatro causas se aplican de forma análoga. Así, la causa material de una estatua es el mármol en que se ha esculpido; la causa eficiente, el escultor; la causa formal, la forma que el escultor ha dado a la estatua (Hermes o Afrodita, por ejemplo); y la causa final, su función (ser una obra de arte).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51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Ética: busca la libertad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 </a:t>
            </a:r>
            <a:r>
              <a:rPr lang="es-CO" sz="2800" dirty="0" smtClean="0"/>
              <a:t>Aristóteles creía que la libertad de elección del individuo hacía imposible un análisis preciso y completo de las cuestiones humanas.</a:t>
            </a:r>
          </a:p>
          <a:p>
            <a:r>
              <a:rPr lang="es-CO" sz="2800" b="1" dirty="0" smtClean="0"/>
              <a:t>La naturaleza humana </a:t>
            </a:r>
            <a:r>
              <a:rPr lang="es-CO" sz="2800" dirty="0" smtClean="0"/>
              <a:t>implica, para todos, una capacidad para formar hábitos, pero los hábitos formados por un individuo en concreto dependen de la </a:t>
            </a:r>
            <a:r>
              <a:rPr lang="es-CO" sz="2800" dirty="0" smtClean="0">
                <a:solidFill>
                  <a:srgbClr val="FF0000"/>
                </a:solidFill>
              </a:rPr>
              <a:t>cultura</a:t>
            </a:r>
            <a:r>
              <a:rPr lang="es-CO" sz="2800" dirty="0" smtClean="0"/>
              <a:t> y de las </a:t>
            </a:r>
            <a:r>
              <a:rPr lang="es-CO" sz="2800" dirty="0" smtClean="0">
                <a:solidFill>
                  <a:srgbClr val="FF0000"/>
                </a:solidFill>
              </a:rPr>
              <a:t>opciones personales </a:t>
            </a:r>
            <a:r>
              <a:rPr lang="es-CO" sz="2800" dirty="0" smtClean="0"/>
              <a:t>repetidas de ese individuo.</a:t>
            </a:r>
          </a:p>
          <a:p>
            <a:r>
              <a:rPr lang="es-CO" sz="2800" dirty="0"/>
              <a:t>Todos los seres humanos anhelan la </a:t>
            </a:r>
            <a:r>
              <a:rPr lang="es-CO" sz="2800" dirty="0">
                <a:solidFill>
                  <a:srgbClr val="FF0000"/>
                </a:solidFill>
              </a:rPr>
              <a:t>“felicidad”, </a:t>
            </a:r>
            <a:r>
              <a:rPr lang="es-CO" sz="2800" dirty="0"/>
              <a:t>es decir, una realización activa y comprometida de sus capacidades innatas, aunque este objetivo puede ser alcanzado por muchos </a:t>
            </a:r>
            <a:r>
              <a:rPr lang="es-CO" sz="2800" dirty="0" smtClean="0"/>
              <a:t>caminos: </a:t>
            </a:r>
            <a:r>
              <a:rPr lang="es-CO" sz="2800" b="1" dirty="0" smtClean="0"/>
              <a:t>autorrealización</a:t>
            </a:r>
            <a:r>
              <a:rPr lang="es-CO" sz="2800" dirty="0" smtClean="0"/>
              <a:t>.</a:t>
            </a:r>
            <a:endParaRPr lang="es-CO" sz="2800" dirty="0"/>
          </a:p>
          <a:p>
            <a:endParaRPr lang="es-CO" sz="2800" dirty="0" smtClean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70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O" dirty="0" smtClean="0"/>
              <a:t>Los dos tipos de virtud: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s-CO" b="1" dirty="0"/>
              <a:t>La virtud moral</a:t>
            </a:r>
            <a:r>
              <a:rPr lang="es-CO" dirty="0"/>
              <a:t> es una </a:t>
            </a:r>
            <a:r>
              <a:rPr lang="es-CO" dirty="0">
                <a:solidFill>
                  <a:srgbClr val="FF0000"/>
                </a:solidFill>
              </a:rPr>
              <a:t>expresión del carácter</a:t>
            </a:r>
            <a:r>
              <a:rPr lang="es-CO" dirty="0"/>
              <a:t>, producto de los hábitos que reflejan opciones repetidas. Una virtud moral siempre es el </a:t>
            </a:r>
            <a:r>
              <a:rPr lang="es-CO" dirty="0">
                <a:solidFill>
                  <a:srgbClr val="FF0000"/>
                </a:solidFill>
              </a:rPr>
              <a:t>punto medio </a:t>
            </a:r>
            <a:r>
              <a:rPr lang="es-CO" dirty="0"/>
              <a:t>entre dos extremos menos deseables. El </a:t>
            </a:r>
            <a:r>
              <a:rPr lang="es-CO" u="sng" dirty="0"/>
              <a:t>valor</a:t>
            </a:r>
            <a:r>
              <a:rPr lang="es-CO" dirty="0"/>
              <a:t>, por ejemplo, es el punto intermedio entre la </a:t>
            </a:r>
            <a:r>
              <a:rPr lang="es-CO" u="sng" dirty="0"/>
              <a:t>cobardía</a:t>
            </a:r>
            <a:r>
              <a:rPr lang="es-CO" dirty="0"/>
              <a:t> y la </a:t>
            </a:r>
            <a:r>
              <a:rPr lang="es-CO" u="sng" dirty="0"/>
              <a:t>impetuosidad irreflexiva</a:t>
            </a:r>
            <a:r>
              <a:rPr lang="es-CO" dirty="0"/>
              <a:t>; la </a:t>
            </a:r>
            <a:r>
              <a:rPr lang="es-CO" i="1" dirty="0"/>
              <a:t>generosidad</a:t>
            </a:r>
            <a:r>
              <a:rPr lang="es-CO" dirty="0"/>
              <a:t>, por su parte, constituiría el punto intermedio entre el </a:t>
            </a:r>
            <a:r>
              <a:rPr lang="es-CO" i="1" dirty="0"/>
              <a:t>derroche</a:t>
            </a:r>
            <a:r>
              <a:rPr lang="es-CO" dirty="0"/>
              <a:t> y la </a:t>
            </a:r>
            <a:r>
              <a:rPr lang="es-CO" i="1" dirty="0" smtClean="0"/>
              <a:t>tacañería</a:t>
            </a:r>
            <a:r>
              <a:rPr lang="es-CO" dirty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00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es-CO" b="1" dirty="0"/>
              <a:t>Las virtudes intelectuales</a:t>
            </a:r>
            <a:r>
              <a:rPr lang="es-CO" dirty="0"/>
              <a:t>, sin embargo, no están sujetas a estas doctrinas de punto intermedio. La ética aristotélica es una </a:t>
            </a:r>
            <a:r>
              <a:rPr lang="es-CO" dirty="0">
                <a:solidFill>
                  <a:srgbClr val="FF0000"/>
                </a:solidFill>
              </a:rPr>
              <a:t>ética elitista</a:t>
            </a:r>
            <a:r>
              <a:rPr lang="es-CO" dirty="0"/>
              <a:t>: para él, la plena excelencia sólo puede ser alcanzada por el </a:t>
            </a:r>
            <a:r>
              <a:rPr lang="es-CO" dirty="0">
                <a:solidFill>
                  <a:srgbClr val="FF0000"/>
                </a:solidFill>
              </a:rPr>
              <a:t>varón adulto y maduro </a:t>
            </a:r>
            <a:r>
              <a:rPr lang="es-CO" dirty="0"/>
              <a:t>perteneciente a la </a:t>
            </a:r>
            <a:r>
              <a:rPr lang="es-CO" dirty="0">
                <a:solidFill>
                  <a:srgbClr val="FF0000"/>
                </a:solidFill>
              </a:rPr>
              <a:t>clase alta </a:t>
            </a:r>
            <a:r>
              <a:rPr lang="es-CO" dirty="0"/>
              <a:t>y no por las </a:t>
            </a:r>
            <a:r>
              <a:rPr lang="es-CO" dirty="0">
                <a:solidFill>
                  <a:srgbClr val="FF0000"/>
                </a:solidFill>
              </a:rPr>
              <a:t>mujeres</a:t>
            </a:r>
            <a:r>
              <a:rPr lang="es-CO" dirty="0"/>
              <a:t>, </a:t>
            </a:r>
            <a:r>
              <a:rPr lang="es-CO" dirty="0">
                <a:solidFill>
                  <a:srgbClr val="FF0000"/>
                </a:solidFill>
              </a:rPr>
              <a:t>niños</a:t>
            </a:r>
            <a:r>
              <a:rPr lang="es-CO" dirty="0"/>
              <a:t>, “</a:t>
            </a:r>
            <a:r>
              <a:rPr lang="es-CO" dirty="0">
                <a:solidFill>
                  <a:srgbClr val="FF0000"/>
                </a:solidFill>
              </a:rPr>
              <a:t>bárbaros</a:t>
            </a:r>
            <a:r>
              <a:rPr lang="es-CO" dirty="0"/>
              <a:t>” (no griegos) o “</a:t>
            </a:r>
            <a:r>
              <a:rPr lang="es-CO" dirty="0">
                <a:solidFill>
                  <a:srgbClr val="FF0000"/>
                </a:solidFill>
              </a:rPr>
              <a:t>mecánicos</a:t>
            </a:r>
            <a:r>
              <a:rPr lang="es-CO" dirty="0"/>
              <a:t>” asalariados (trabajadores manuales, a los cuales negaba el derecho al voto</a:t>
            </a:r>
            <a:r>
              <a:rPr lang="es-CO" dirty="0" smtClean="0"/>
              <a:t>).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07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La política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20000"/>
          </a:bodyPr>
          <a:lstStyle/>
          <a:p>
            <a:r>
              <a:rPr lang="es-CO" dirty="0"/>
              <a:t>Para Aristóteles, la política no era un estudio de los estados ideales en forma abstracta, sino más bien un </a:t>
            </a:r>
            <a:r>
              <a:rPr lang="es-CO" dirty="0">
                <a:solidFill>
                  <a:srgbClr val="FF0000"/>
                </a:solidFill>
              </a:rPr>
              <a:t>examen </a:t>
            </a:r>
            <a:r>
              <a:rPr lang="es-CO" dirty="0"/>
              <a:t>del modo en que los ideales, las leyes, las costumbres y las propiedades se interrelacionan en los casos </a:t>
            </a:r>
            <a:r>
              <a:rPr lang="es-CO" dirty="0" smtClean="0"/>
              <a:t>reales.</a:t>
            </a:r>
          </a:p>
          <a:p>
            <a:r>
              <a:rPr lang="es-CO" dirty="0"/>
              <a:t>Así, aunque aprobaba la institución de la esclavitud, moderaba su aceptación aduciendo que </a:t>
            </a:r>
            <a:r>
              <a:rPr lang="es-CO" dirty="0">
                <a:solidFill>
                  <a:srgbClr val="FF0000"/>
                </a:solidFill>
              </a:rPr>
              <a:t>los amos no debían abusar de su autoridad</a:t>
            </a:r>
            <a:r>
              <a:rPr lang="es-CO" dirty="0"/>
              <a:t>, ya que los </a:t>
            </a:r>
            <a:r>
              <a:rPr lang="es-CO" dirty="0">
                <a:solidFill>
                  <a:srgbClr val="FF0000"/>
                </a:solidFill>
              </a:rPr>
              <a:t>intereses</a:t>
            </a:r>
            <a:r>
              <a:rPr lang="es-CO" dirty="0"/>
              <a:t> de amo y esclavo son los </a:t>
            </a:r>
            <a:r>
              <a:rPr lang="es-CO" dirty="0" smtClean="0">
                <a:solidFill>
                  <a:srgbClr val="FF0000"/>
                </a:solidFill>
              </a:rPr>
              <a:t>mismos</a:t>
            </a:r>
            <a:r>
              <a:rPr lang="es-CO" dirty="0" smtClean="0"/>
              <a:t>.</a:t>
            </a:r>
          </a:p>
          <a:p>
            <a:r>
              <a:rPr lang="es-CO" dirty="0">
                <a:solidFill>
                  <a:srgbClr val="FF0000"/>
                </a:solidFill>
              </a:rPr>
              <a:t>La biblioteca del Liceo </a:t>
            </a:r>
            <a:r>
              <a:rPr lang="es-CO" dirty="0"/>
              <a:t>contenía una colección de </a:t>
            </a:r>
            <a:r>
              <a:rPr lang="es-CO" dirty="0">
                <a:solidFill>
                  <a:srgbClr val="FF0000"/>
                </a:solidFill>
              </a:rPr>
              <a:t>158</a:t>
            </a:r>
            <a:r>
              <a:rPr lang="es-CO" dirty="0"/>
              <a:t> constituciones, tanto de estados griegos como </a:t>
            </a:r>
            <a:r>
              <a:rPr lang="es-CO" dirty="0" smtClean="0"/>
              <a:t>extranjeros.</a:t>
            </a:r>
          </a:p>
          <a:p>
            <a:r>
              <a:rPr lang="es-CO" b="1" dirty="0"/>
              <a:t>El propio Aristóteles escribió la </a:t>
            </a:r>
            <a:r>
              <a:rPr lang="es-CO" b="1" i="1" dirty="0"/>
              <a:t>Constitución de Atenas</a:t>
            </a:r>
            <a:r>
              <a:rPr lang="es-CO" b="1" dirty="0"/>
              <a:t> </a:t>
            </a: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10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Lógica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es-CO" dirty="0"/>
              <a:t>silogismos</a:t>
            </a:r>
            <a:r>
              <a:rPr lang="es-CO" dirty="0" smtClean="0"/>
              <a:t>: </a:t>
            </a:r>
            <a:r>
              <a:rPr lang="es-CO" b="1" dirty="0" smtClean="0"/>
              <a:t>premisa mayor</a:t>
            </a:r>
            <a:r>
              <a:rPr lang="es-CO" dirty="0" smtClean="0"/>
              <a:t>, </a:t>
            </a:r>
            <a:r>
              <a:rPr lang="es-CO" i="1" dirty="0" smtClean="0"/>
              <a:t>premisa menor </a:t>
            </a:r>
            <a:r>
              <a:rPr lang="es-CO" dirty="0" smtClean="0"/>
              <a:t>y una </a:t>
            </a:r>
            <a:r>
              <a:rPr lang="es-CO" u="sng" dirty="0" smtClean="0"/>
              <a:t>conclusión. </a:t>
            </a:r>
            <a:r>
              <a:rPr lang="es-CO" dirty="0" smtClean="0">
                <a:solidFill>
                  <a:srgbClr val="002060"/>
                </a:solidFill>
              </a:rPr>
              <a:t>Un termino mayor, </a:t>
            </a:r>
            <a:r>
              <a:rPr lang="es-CO" dirty="0" smtClean="0">
                <a:solidFill>
                  <a:schemeClr val="accent3">
                    <a:lumMod val="50000"/>
                  </a:schemeClr>
                </a:solidFill>
              </a:rPr>
              <a:t>un termino medio </a:t>
            </a:r>
            <a:r>
              <a:rPr lang="es-CO" dirty="0" smtClean="0">
                <a:solidFill>
                  <a:srgbClr val="FFC000"/>
                </a:solidFill>
              </a:rPr>
              <a:t>y un termino menor. </a:t>
            </a:r>
            <a:endParaRPr lang="es-CO" dirty="0" smtClean="0">
              <a:solidFill>
                <a:srgbClr val="FFC000"/>
              </a:solidFill>
            </a:endParaRPr>
          </a:p>
          <a:p>
            <a:r>
              <a:rPr lang="es-CO" dirty="0" smtClean="0"/>
              <a:t>Ejemplo: </a:t>
            </a:r>
            <a:r>
              <a:rPr lang="es-CO" b="1" dirty="0"/>
              <a:t>“Todos los </a:t>
            </a:r>
            <a:r>
              <a:rPr lang="es-CO" b="1" dirty="0">
                <a:solidFill>
                  <a:schemeClr val="accent3">
                    <a:lumMod val="50000"/>
                  </a:schemeClr>
                </a:solidFill>
              </a:rPr>
              <a:t>humanos </a:t>
            </a:r>
            <a:r>
              <a:rPr lang="es-CO" b="1" dirty="0"/>
              <a:t>son </a:t>
            </a:r>
            <a:r>
              <a:rPr lang="es-CO" b="1" dirty="0">
                <a:solidFill>
                  <a:srgbClr val="002060"/>
                </a:solidFill>
              </a:rPr>
              <a:t>mortales</a:t>
            </a:r>
            <a:r>
              <a:rPr lang="es-CO" b="1" dirty="0"/>
              <a:t>” </a:t>
            </a:r>
            <a:r>
              <a:rPr lang="es-CO" dirty="0"/>
              <a:t>y </a:t>
            </a:r>
            <a:r>
              <a:rPr lang="es-CO" i="1" dirty="0"/>
              <a:t>“Todos los </a:t>
            </a:r>
            <a:r>
              <a:rPr lang="es-CO" i="1" dirty="0">
                <a:solidFill>
                  <a:srgbClr val="FFC000"/>
                </a:solidFill>
              </a:rPr>
              <a:t>griegos</a:t>
            </a:r>
            <a:r>
              <a:rPr lang="es-CO" i="1" dirty="0"/>
              <a:t> son </a:t>
            </a:r>
            <a:r>
              <a:rPr lang="es-CO" i="1" dirty="0">
                <a:solidFill>
                  <a:schemeClr val="accent3">
                    <a:lumMod val="50000"/>
                  </a:schemeClr>
                </a:solidFill>
              </a:rPr>
              <a:t>humanos</a:t>
            </a:r>
            <a:r>
              <a:rPr lang="es-CO" i="1" dirty="0"/>
              <a:t>”, </a:t>
            </a:r>
            <a:r>
              <a:rPr lang="es-CO" dirty="0"/>
              <a:t>se llega a la conclusión válida de que </a:t>
            </a:r>
            <a:r>
              <a:rPr lang="es-CO" u="sng" dirty="0"/>
              <a:t>“Todos los </a:t>
            </a:r>
            <a:r>
              <a:rPr lang="es-CO" u="sng" dirty="0">
                <a:solidFill>
                  <a:srgbClr val="FFC000"/>
                </a:solidFill>
              </a:rPr>
              <a:t>griegos</a:t>
            </a:r>
            <a:r>
              <a:rPr lang="es-CO" u="sng" dirty="0"/>
              <a:t> son </a:t>
            </a:r>
            <a:r>
              <a:rPr lang="es-CO" u="sng" dirty="0">
                <a:solidFill>
                  <a:srgbClr val="002060"/>
                </a:solidFill>
              </a:rPr>
              <a:t>mortales</a:t>
            </a:r>
            <a:r>
              <a:rPr lang="es-CO" u="sng" dirty="0" smtClean="0"/>
              <a:t>”.</a:t>
            </a:r>
          </a:p>
          <a:p>
            <a:r>
              <a:rPr lang="es-CO" b="1" dirty="0" smtClean="0"/>
              <a:t>Conceptos de lo propio y de lo accidental:</a:t>
            </a:r>
          </a:p>
          <a:p>
            <a:r>
              <a:rPr lang="es-CO" b="1" dirty="0" smtClean="0"/>
              <a:t>Lo propio: </a:t>
            </a:r>
            <a:r>
              <a:rPr lang="es-CO" dirty="0" smtClean="0"/>
              <a:t>cualidades que solo perteneces a ese objeto.</a:t>
            </a:r>
          </a:p>
          <a:p>
            <a:r>
              <a:rPr lang="es-CO" b="1" dirty="0" smtClean="0"/>
              <a:t>Lo accidental: </a:t>
            </a:r>
            <a:r>
              <a:rPr lang="es-CO" dirty="0" smtClean="0"/>
              <a:t>cualidades que posee un objeto pero que no le son propias</a:t>
            </a:r>
          </a:p>
          <a:p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5072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870</Words>
  <Application>Microsoft Office PowerPoint</Application>
  <PresentationFormat>Presentación en pantalla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Aristóteles (384-322 a.C.), filósofo y científico griego  </vt:lpstr>
      <vt:lpstr>vida</vt:lpstr>
      <vt:lpstr>Obras: </vt:lpstr>
      <vt:lpstr>Las 4 causas de Aristóteles</vt:lpstr>
      <vt:lpstr>Ética: busca la libertad</vt:lpstr>
      <vt:lpstr>Los dos tipos de virtud:</vt:lpstr>
      <vt:lpstr>Presentación de PowerPoint</vt:lpstr>
      <vt:lpstr>La política </vt:lpstr>
      <vt:lpstr>Lógica</vt:lpstr>
      <vt:lpstr>Metafísica: intentó definir el “ser”. </vt:lpstr>
      <vt:lpstr>Presentación de PowerPoint</vt:lpstr>
      <vt:lpstr>Darwin, llegó a afirmar que los héroes intelectuales de su época “eran simples colegiales al lado del viejo Aristóteles”. 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Aristóteles (384-322 a.C.), filósofo y científico griego</dc:title>
  <dc:creator>Luffi</dc:creator>
  <cp:lastModifiedBy>DOCENTE</cp:lastModifiedBy>
  <cp:revision>14</cp:revision>
  <dcterms:created xsi:type="dcterms:W3CDTF">2013-05-16T13:44:39Z</dcterms:created>
  <dcterms:modified xsi:type="dcterms:W3CDTF">1980-01-04T05:09:12Z</dcterms:modified>
</cp:coreProperties>
</file>